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8" r:id="rId4"/>
    <p:sldId id="258" r:id="rId5"/>
    <p:sldId id="270" r:id="rId6"/>
    <p:sldId id="279" r:id="rId7"/>
    <p:sldId id="280" r:id="rId8"/>
    <p:sldId id="281" r:id="rId9"/>
    <p:sldId id="260" r:id="rId10"/>
    <p:sldId id="259" r:id="rId11"/>
    <p:sldId id="261" r:id="rId12"/>
    <p:sldId id="262" r:id="rId13"/>
    <p:sldId id="263" r:id="rId14"/>
    <p:sldId id="276" r:id="rId15"/>
    <p:sldId id="271" r:id="rId16"/>
    <p:sldId id="272" r:id="rId17"/>
    <p:sldId id="264" r:id="rId18"/>
    <p:sldId id="273" r:id="rId19"/>
    <p:sldId id="274" r:id="rId20"/>
    <p:sldId id="275" r:id="rId21"/>
    <p:sldId id="265" r:id="rId22"/>
    <p:sldId id="266" r:id="rId23"/>
    <p:sldId id="267" r:id="rId24"/>
    <p:sldId id="269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22EE07-500E-462C-8ABF-15E69E1218C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67EC057-9308-4EF0-AF07-3C856842DEC8}">
      <dgm:prSet custT="1"/>
      <dgm:spPr/>
      <dgm:t>
        <a:bodyPr/>
        <a:lstStyle/>
        <a:p>
          <a:pPr>
            <a:defRPr cap="all"/>
          </a:pPr>
          <a:r>
            <a:rPr lang="en-US" sz="2400" dirty="0"/>
            <a:t>India’s 2025 performance reflects durable economic strength</a:t>
          </a:r>
        </a:p>
      </dgm:t>
    </dgm:pt>
    <dgm:pt modelId="{5598E55C-F220-41D0-AE40-E6BEA70EFD88}" type="parTrans" cxnId="{27AA547E-E941-436C-9B09-8C80762B360B}">
      <dgm:prSet/>
      <dgm:spPr/>
      <dgm:t>
        <a:bodyPr/>
        <a:lstStyle/>
        <a:p>
          <a:endParaRPr lang="en-US"/>
        </a:p>
      </dgm:t>
    </dgm:pt>
    <dgm:pt modelId="{FFFAD5B3-8CD5-4916-8988-481BCC7D36E2}" type="sibTrans" cxnId="{27AA547E-E941-436C-9B09-8C80762B360B}">
      <dgm:prSet/>
      <dgm:spPr/>
      <dgm:t>
        <a:bodyPr/>
        <a:lstStyle/>
        <a:p>
          <a:endParaRPr lang="en-US"/>
        </a:p>
      </dgm:t>
    </dgm:pt>
    <dgm:pt modelId="{68395919-4B8E-44C6-A629-623E5707D35B}">
      <dgm:prSet custT="1"/>
      <dgm:spPr/>
      <dgm:t>
        <a:bodyPr/>
        <a:lstStyle/>
        <a:p>
          <a:pPr>
            <a:defRPr cap="all"/>
          </a:pPr>
          <a:r>
            <a:rPr lang="en-US" sz="2000" dirty="0"/>
            <a:t>Public investment and reform-driven growth position India as a global engine</a:t>
          </a:r>
        </a:p>
      </dgm:t>
    </dgm:pt>
    <dgm:pt modelId="{6CD804DD-684C-4437-85C6-EBE162B0276A}" type="parTrans" cxnId="{7C9BAEDA-222F-4333-977C-F0FF7E2D3E5B}">
      <dgm:prSet/>
      <dgm:spPr/>
      <dgm:t>
        <a:bodyPr/>
        <a:lstStyle/>
        <a:p>
          <a:endParaRPr lang="en-US"/>
        </a:p>
      </dgm:t>
    </dgm:pt>
    <dgm:pt modelId="{8BA2888D-B8C0-40C2-8151-B39F79BC974C}" type="sibTrans" cxnId="{7C9BAEDA-222F-4333-977C-F0FF7E2D3E5B}">
      <dgm:prSet/>
      <dgm:spPr/>
      <dgm:t>
        <a:bodyPr/>
        <a:lstStyle/>
        <a:p>
          <a:endParaRPr lang="en-US"/>
        </a:p>
      </dgm:t>
    </dgm:pt>
    <dgm:pt modelId="{073F093C-F68A-4468-AC08-3B258C141654}" type="pres">
      <dgm:prSet presAssocID="{A622EE07-500E-462C-8ABF-15E69E1218C7}" presName="root" presStyleCnt="0">
        <dgm:presLayoutVars>
          <dgm:dir/>
          <dgm:resizeHandles val="exact"/>
        </dgm:presLayoutVars>
      </dgm:prSet>
      <dgm:spPr/>
    </dgm:pt>
    <dgm:pt modelId="{BA742279-79D7-4029-BAE6-ADAC5947E0B1}" type="pres">
      <dgm:prSet presAssocID="{E67EC057-9308-4EF0-AF07-3C856842DEC8}" presName="compNode" presStyleCnt="0"/>
      <dgm:spPr/>
    </dgm:pt>
    <dgm:pt modelId="{53C06987-D12F-470E-B776-AA331E22ADAF}" type="pres">
      <dgm:prSet presAssocID="{E67EC057-9308-4EF0-AF07-3C856842DEC8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4DC01CAD-DB07-4C73-8672-C1CD5E823FCC}" type="pres">
      <dgm:prSet presAssocID="{E67EC057-9308-4EF0-AF07-3C856842DEC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892139B-9C22-4120-AF2A-5E1955D97D39}" type="pres">
      <dgm:prSet presAssocID="{E67EC057-9308-4EF0-AF07-3C856842DEC8}" presName="spaceRect" presStyleCnt="0"/>
      <dgm:spPr/>
    </dgm:pt>
    <dgm:pt modelId="{0E36EFCB-88AD-4D45-8A53-87FF58960649}" type="pres">
      <dgm:prSet presAssocID="{E67EC057-9308-4EF0-AF07-3C856842DEC8}" presName="textRect" presStyleLbl="revTx" presStyleIdx="0" presStyleCnt="2">
        <dgm:presLayoutVars>
          <dgm:chMax val="1"/>
          <dgm:chPref val="1"/>
        </dgm:presLayoutVars>
      </dgm:prSet>
      <dgm:spPr/>
    </dgm:pt>
    <dgm:pt modelId="{E9EB2221-3959-4929-BF30-BF615B42526A}" type="pres">
      <dgm:prSet presAssocID="{FFFAD5B3-8CD5-4916-8988-481BCC7D36E2}" presName="sibTrans" presStyleCnt="0"/>
      <dgm:spPr/>
    </dgm:pt>
    <dgm:pt modelId="{8C7EE351-C679-4B0E-8F8E-217D17CB285F}" type="pres">
      <dgm:prSet presAssocID="{68395919-4B8E-44C6-A629-623E5707D35B}" presName="compNode" presStyleCnt="0"/>
      <dgm:spPr/>
    </dgm:pt>
    <dgm:pt modelId="{315C6300-402F-4D97-9CE3-BB3B2F8F37D0}" type="pres">
      <dgm:prSet presAssocID="{68395919-4B8E-44C6-A629-623E5707D35B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5BDA30E7-905F-4145-8279-48D809886571}" type="pres">
      <dgm:prSet presAssocID="{68395919-4B8E-44C6-A629-623E5707D35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112CDE4-9F23-469F-8BAA-36EAC6BB23D4}" type="pres">
      <dgm:prSet presAssocID="{68395919-4B8E-44C6-A629-623E5707D35B}" presName="spaceRect" presStyleCnt="0"/>
      <dgm:spPr/>
    </dgm:pt>
    <dgm:pt modelId="{BF05F5BB-297C-4C48-B0ED-523BCCCDCF41}" type="pres">
      <dgm:prSet presAssocID="{68395919-4B8E-44C6-A629-623E5707D35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35BF3759-B60B-4D4D-9205-F398D876C983}" type="presOf" srcId="{68395919-4B8E-44C6-A629-623E5707D35B}" destId="{BF05F5BB-297C-4C48-B0ED-523BCCCDCF41}" srcOrd="0" destOrd="0" presId="urn:microsoft.com/office/officeart/2018/5/layout/IconLeafLabelList"/>
    <dgm:cxn modelId="{27AA547E-E941-436C-9B09-8C80762B360B}" srcId="{A622EE07-500E-462C-8ABF-15E69E1218C7}" destId="{E67EC057-9308-4EF0-AF07-3C856842DEC8}" srcOrd="0" destOrd="0" parTransId="{5598E55C-F220-41D0-AE40-E6BEA70EFD88}" sibTransId="{FFFAD5B3-8CD5-4916-8988-481BCC7D36E2}"/>
    <dgm:cxn modelId="{3243B3C7-E20A-4F90-95D6-60606538BC2F}" type="presOf" srcId="{E67EC057-9308-4EF0-AF07-3C856842DEC8}" destId="{0E36EFCB-88AD-4D45-8A53-87FF58960649}" srcOrd="0" destOrd="0" presId="urn:microsoft.com/office/officeart/2018/5/layout/IconLeafLabelList"/>
    <dgm:cxn modelId="{2A5F90D0-6F9D-4082-A2C5-82F79BF69B9B}" type="presOf" srcId="{A622EE07-500E-462C-8ABF-15E69E1218C7}" destId="{073F093C-F68A-4468-AC08-3B258C141654}" srcOrd="0" destOrd="0" presId="urn:microsoft.com/office/officeart/2018/5/layout/IconLeafLabelList"/>
    <dgm:cxn modelId="{7C9BAEDA-222F-4333-977C-F0FF7E2D3E5B}" srcId="{A622EE07-500E-462C-8ABF-15E69E1218C7}" destId="{68395919-4B8E-44C6-A629-623E5707D35B}" srcOrd="1" destOrd="0" parTransId="{6CD804DD-684C-4437-85C6-EBE162B0276A}" sibTransId="{8BA2888D-B8C0-40C2-8151-B39F79BC974C}"/>
    <dgm:cxn modelId="{4149DCCD-BF14-478D-9EED-DD5D1F2ECC4A}" type="presParOf" srcId="{073F093C-F68A-4468-AC08-3B258C141654}" destId="{BA742279-79D7-4029-BAE6-ADAC5947E0B1}" srcOrd="0" destOrd="0" presId="urn:microsoft.com/office/officeart/2018/5/layout/IconLeafLabelList"/>
    <dgm:cxn modelId="{5CEB00C3-8388-4567-B33F-6D74295EE339}" type="presParOf" srcId="{BA742279-79D7-4029-BAE6-ADAC5947E0B1}" destId="{53C06987-D12F-470E-B776-AA331E22ADAF}" srcOrd="0" destOrd="0" presId="urn:microsoft.com/office/officeart/2018/5/layout/IconLeafLabelList"/>
    <dgm:cxn modelId="{AD7B99B0-3D71-4EFB-BFD6-CCED5B55B137}" type="presParOf" srcId="{BA742279-79D7-4029-BAE6-ADAC5947E0B1}" destId="{4DC01CAD-DB07-4C73-8672-C1CD5E823FCC}" srcOrd="1" destOrd="0" presId="urn:microsoft.com/office/officeart/2018/5/layout/IconLeafLabelList"/>
    <dgm:cxn modelId="{6B641C8A-CF12-447E-855C-C471C6E5F264}" type="presParOf" srcId="{BA742279-79D7-4029-BAE6-ADAC5947E0B1}" destId="{7892139B-9C22-4120-AF2A-5E1955D97D39}" srcOrd="2" destOrd="0" presId="urn:microsoft.com/office/officeart/2018/5/layout/IconLeafLabelList"/>
    <dgm:cxn modelId="{4858A3A3-68C9-4109-B859-E68AF2B4D3F1}" type="presParOf" srcId="{BA742279-79D7-4029-BAE6-ADAC5947E0B1}" destId="{0E36EFCB-88AD-4D45-8A53-87FF58960649}" srcOrd="3" destOrd="0" presId="urn:microsoft.com/office/officeart/2018/5/layout/IconLeafLabelList"/>
    <dgm:cxn modelId="{33982525-97A8-40C4-9A89-5FC5E9924400}" type="presParOf" srcId="{073F093C-F68A-4468-AC08-3B258C141654}" destId="{E9EB2221-3959-4929-BF30-BF615B42526A}" srcOrd="1" destOrd="0" presId="urn:microsoft.com/office/officeart/2018/5/layout/IconLeafLabelList"/>
    <dgm:cxn modelId="{B3353FDE-E039-4FAC-AE66-5399458B62B8}" type="presParOf" srcId="{073F093C-F68A-4468-AC08-3B258C141654}" destId="{8C7EE351-C679-4B0E-8F8E-217D17CB285F}" srcOrd="2" destOrd="0" presId="urn:microsoft.com/office/officeart/2018/5/layout/IconLeafLabelList"/>
    <dgm:cxn modelId="{C74E1AFB-E0C1-40E2-AD1D-A9B438EB42C4}" type="presParOf" srcId="{8C7EE351-C679-4B0E-8F8E-217D17CB285F}" destId="{315C6300-402F-4D97-9CE3-BB3B2F8F37D0}" srcOrd="0" destOrd="0" presId="urn:microsoft.com/office/officeart/2018/5/layout/IconLeafLabelList"/>
    <dgm:cxn modelId="{06C56B02-6EFD-4C6F-BCEB-AC686A5F27C8}" type="presParOf" srcId="{8C7EE351-C679-4B0E-8F8E-217D17CB285F}" destId="{5BDA30E7-905F-4145-8279-48D809886571}" srcOrd="1" destOrd="0" presId="urn:microsoft.com/office/officeart/2018/5/layout/IconLeafLabelList"/>
    <dgm:cxn modelId="{85484021-5ACD-4693-A079-D35D2EB09B48}" type="presParOf" srcId="{8C7EE351-C679-4B0E-8F8E-217D17CB285F}" destId="{4112CDE4-9F23-469F-8BAA-36EAC6BB23D4}" srcOrd="2" destOrd="0" presId="urn:microsoft.com/office/officeart/2018/5/layout/IconLeafLabelList"/>
    <dgm:cxn modelId="{3065D60C-0783-41A8-AED0-DF226D5EC635}" type="presParOf" srcId="{8C7EE351-C679-4B0E-8F8E-217D17CB285F}" destId="{BF05F5BB-297C-4C48-B0ED-523BCCCDCF4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06987-D12F-470E-B776-AA331E22ADAF}">
      <dsp:nvSpPr>
        <dsp:cNvPr id="0" name=""/>
        <dsp:cNvSpPr/>
      </dsp:nvSpPr>
      <dsp:spPr>
        <a:xfrm>
          <a:off x="1081771" y="16937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1CAD-DB07-4C73-8672-C1CD5E823FCC}">
      <dsp:nvSpPr>
        <dsp:cNvPr id="0" name=""/>
        <dsp:cNvSpPr/>
      </dsp:nvSpPr>
      <dsp:spPr>
        <a:xfrm>
          <a:off x="1498584" y="433750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6EFCB-88AD-4D45-8A53-87FF58960649}">
      <dsp:nvSpPr>
        <dsp:cNvPr id="0" name=""/>
        <dsp:cNvSpPr/>
      </dsp:nvSpPr>
      <dsp:spPr>
        <a:xfrm>
          <a:off x="456553" y="2581938"/>
          <a:ext cx="320625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India’s 2025 performance reflects durable economic strength</a:t>
          </a:r>
        </a:p>
      </dsp:txBody>
      <dsp:txXfrm>
        <a:off x="456553" y="2581938"/>
        <a:ext cx="3206250" cy="1350000"/>
      </dsp:txXfrm>
    </dsp:sp>
    <dsp:sp modelId="{315C6300-402F-4D97-9CE3-BB3B2F8F37D0}">
      <dsp:nvSpPr>
        <dsp:cNvPr id="0" name=""/>
        <dsp:cNvSpPr/>
      </dsp:nvSpPr>
      <dsp:spPr>
        <a:xfrm>
          <a:off x="4849115" y="16937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A30E7-905F-4145-8279-48D809886571}">
      <dsp:nvSpPr>
        <dsp:cNvPr id="0" name=""/>
        <dsp:cNvSpPr/>
      </dsp:nvSpPr>
      <dsp:spPr>
        <a:xfrm>
          <a:off x="5265928" y="433750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5F5BB-297C-4C48-B0ED-523BCCCDCF41}">
      <dsp:nvSpPr>
        <dsp:cNvPr id="0" name=""/>
        <dsp:cNvSpPr/>
      </dsp:nvSpPr>
      <dsp:spPr>
        <a:xfrm>
          <a:off x="4223896" y="2581938"/>
          <a:ext cx="3206250" cy="135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Public investment and reform-driven growth position India as a global engine</a:t>
          </a:r>
        </a:p>
      </dsp:txBody>
      <dsp:txXfrm>
        <a:off x="4223896" y="2581938"/>
        <a:ext cx="3206250" cy="135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31574-BA3E-406D-9B14-901B985F1036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7B5C6-BEAB-42E0-A036-21BF27B82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65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7B5C6-BEAB-42E0-A036-21BF27B82E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8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Q2+FY2025-26&amp;sca_esv=334b163b0123ac35&amp;sxsrf=ANbL-n7U2EZMvnKAVv4aa3WxYPv6Q84gxA%3A1768107584931&amp;source=hp&amp;ei=QC5jaYqBN-qNseMP0c-6kAQ&amp;iflsig=AFdpzrgAAAAAaWM8UO-2HutNTKCsydGPRYyj8irmZmPt&amp;ved=2ahUKEwiess-L2oKSAxUjwjgGHbm4PHIQgK4QegQIAxAD&amp;uact=5&amp;oq=all+quarter+gdp+growth+rate+of+india+in+2025+&amp;gs_lp=Egdnd3Mtd2l6Ii1hbGwgcXVhcnRlciBnZHAgZ3Jvd3RoIHJhdGUgb2YgaW5kaWEgaW4gMjAyNSAyBRAhGKABMgUQIRigATIFECEYnwUyBRAhGJ8FMgUQIRifBUjUbVCEDFiYbHACeACQAQCYAakCoAH1PaoBBjAuNDEuNbgBA8gBAPgBAZgCMKACzEGoAgrCAgcQIxgnGOoCwgINECMY8AUYJxjJAhjqAsICEBAjGPAFGIAEGCcYyQIYigXCAgoQLhiABBgnGIoFwgILEAAYgAQYkQIYigXCAhEQLhiABBixAxjRAxiDARjHAcICCBAAGIAEGLEDwgILEAAYgAQYsQMYgwHCAgUQABiABMICChAjGIAEGCcYigXCAgsQLhiABBiRAhiKBcICCxAuGIAEGLEDGIMBwgIIEC4YgAQYsQPCAg4QLhiABBixAxjRAxjHAcICBBAAGAPCAgUQLhiABMICBhAAGBYYHsICCxAAGIAEGIYDGIoFwgIFEAAY7wXCAggQABiABBiiBMICBBAhGBWYAwrxBQbcH7HCMxH3kgcIMi4zNy44LjGgB8DdArIHCDAuMzcuOC4xuAe5QcIHCTAuMy4zNS4xMMgHsgKACAA&amp;sclient=gws-wiz&amp;mstk=AUtExfA1uBLyhNeugOPGQcLVRwLHlZ-LjQ1qDZxM38PmpOl1qfpAg7allrKD8oKuAB1qaVmFkiFl5qRb8qqZFU0Bxm-C3DFhqxy9kguoCwUbabdmgmBHc4CJ4MAUFs1TOn7sbSizsz0fZVSAXbE9xp5L_ua7PiyMY_-Fi4xNz_JekshDNmk&amp;csui=3" TargetMode="External"/><Relationship Id="rId2" Type="http://schemas.openxmlformats.org/officeDocument/2006/relationships/hyperlink" Target="https://www.google.com/search?q=Q1+FY2025-26&amp;sca_esv=334b163b0123ac35&amp;sxsrf=ANbL-n7U2EZMvnKAVv4aa3WxYPv6Q84gxA%3A1768107584931&amp;source=hp&amp;ei=QC5jaYqBN-qNseMP0c-6kAQ&amp;iflsig=AFdpzrgAAAAAaWM8UO-2HutNTKCsydGPRYyj8irmZmPt&amp;ved=2ahUKEwiess-L2oKSAxUjwjgGHbm4PHIQgK4QegQIAxAB&amp;uact=5&amp;oq=all+quarter+gdp+growth+rate+of+india+in+2025+&amp;gs_lp=Egdnd3Mtd2l6Ii1hbGwgcXVhcnRlciBnZHAgZ3Jvd3RoIHJhdGUgb2YgaW5kaWEgaW4gMjAyNSAyBRAhGKABMgUQIRigATIFECEYnwUyBRAhGJ8FMgUQIRifBUjUbVCEDFiYbHACeACQAQCYAakCoAH1PaoBBjAuNDEuNbgBA8gBAPgBAZgCMKACzEGoAgrCAgcQIxgnGOoCwgINECMY8AUYJxjJAhjqAsICEBAjGPAFGIAEGCcYyQIYigXCAgoQLhiABBgnGIoFwgILEAAYgAQYkQIYigXCAhEQLhiABBixAxjRAxiDARjHAcICCBAAGIAEGLEDwgILEAAYgAQYsQMYgwHCAgUQABiABMICChAjGIAEGCcYigXCAgsQLhiABBiRAhiKBcICCxAuGIAEGLEDGIMBwgIIEC4YgAQYsQPCAg4QLhiABBixAxjRAxjHAcICBBAAGAPCAgUQLhiABMICBhAAGBYYHsICCxAAGIAEGIYDGIoFwgIFEAAY7wXCAggQABiABBiiBMICBBAhGBWYAwrxBQbcH7HCMxH3kgcIMi4zNy44LjGgB8DdArIHCDAuMzcuOC4xuAe5QcIHCTAuMy4zNS4xMMgHsgKACAA&amp;sclient=gws-wiz&amp;mstk=AUtExfA1uBLyhNeugOPGQcLVRwLHlZ-LjQ1qDZxM38PmpOl1qfpAg7allrKD8oKuAB1qaVmFkiFl5qRb8qqZFU0Bxm-C3DFhqxy9kguoCwUbabdmgmBHc4CJ4MAUFs1TOn7sbSizsz0fZVSAXbE9xp5L_ua7PiyMY_-Fi4xNz_JekshDNmk&amp;csui=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260407-75EA-5AF9-9D05-F1DA5DC23270}"/>
              </a:ext>
            </a:extLst>
          </p:cNvPr>
          <p:cNvSpPr/>
          <p:nvPr/>
        </p:nvSpPr>
        <p:spPr>
          <a:xfrm rot="10800000">
            <a:off x="-345431" y="-187473"/>
            <a:ext cx="10058401" cy="268224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13567-21EE-6FA2-65F7-B9F5BA95F2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99" t="13883" r="20420" b="-1691"/>
          <a:stretch>
            <a:fillRect/>
          </a:stretch>
        </p:blipFill>
        <p:spPr>
          <a:xfrm>
            <a:off x="-2" y="233916"/>
            <a:ext cx="9143980" cy="66240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414" y="3091928"/>
            <a:ext cx="6808922" cy="23876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300" dirty="0">
                <a:solidFill>
                  <a:schemeClr val="bg1"/>
                </a:solidFill>
              </a:rPr>
              <a:t>India’s Major Achievements — 2025 (With Statistics)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3414" y="5624945"/>
            <a:ext cx="6808922" cy="592975"/>
          </a:xfrm>
        </p:spPr>
        <p:txBody>
          <a:bodyPr anchor="ctr">
            <a:normAutofit/>
          </a:bodyPr>
          <a:lstStyle/>
          <a:p>
            <a:pPr algn="l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8D036A64-4D91-297A-2560-CBBB984880B6}"/>
              </a:ext>
            </a:extLst>
          </p:cNvPr>
          <p:cNvGrpSpPr/>
          <p:nvPr/>
        </p:nvGrpSpPr>
        <p:grpSpPr>
          <a:xfrm>
            <a:off x="7233920" y="3254925"/>
            <a:ext cx="1731704" cy="2216615"/>
            <a:chOff x="0" y="0"/>
            <a:chExt cx="3042041" cy="3807368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24AB5E-E94D-200C-666A-189A866EC299}"/>
                </a:ext>
              </a:extLst>
            </p:cNvPr>
            <p:cNvSpPr/>
            <p:nvPr/>
          </p:nvSpPr>
          <p:spPr>
            <a:xfrm>
              <a:off x="0" y="0"/>
              <a:ext cx="3042041" cy="3807368"/>
            </a:xfrm>
            <a:custGeom>
              <a:avLst/>
              <a:gdLst/>
              <a:ahLst/>
              <a:cxnLst/>
              <a:rect l="l" t="t" r="r" b="b"/>
              <a:pathLst>
                <a:path w="3042041" h="3807368">
                  <a:moveTo>
                    <a:pt x="0" y="0"/>
                  </a:moveTo>
                  <a:lnTo>
                    <a:pt x="3042041" y="0"/>
                  </a:lnTo>
                  <a:lnTo>
                    <a:pt x="3042041" y="3807368"/>
                  </a:lnTo>
                  <a:lnTo>
                    <a:pt x="0" y="3807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29" b="-3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9CF4065-6971-0E58-AC58-405D4BC0478D}"/>
                </a:ext>
              </a:extLst>
            </p:cNvPr>
            <p:cNvSpPr/>
            <p:nvPr/>
          </p:nvSpPr>
          <p:spPr>
            <a:xfrm>
              <a:off x="203628" y="431715"/>
              <a:ext cx="2634785" cy="2579590"/>
            </a:xfrm>
            <a:custGeom>
              <a:avLst/>
              <a:gdLst/>
              <a:ahLst/>
              <a:cxnLst/>
              <a:rect l="l" t="t" r="r" b="b"/>
              <a:pathLst>
                <a:path w="2634785" h="2579590">
                  <a:moveTo>
                    <a:pt x="0" y="0"/>
                  </a:moveTo>
                  <a:lnTo>
                    <a:pt x="2634785" y="0"/>
                  </a:lnTo>
                  <a:lnTo>
                    <a:pt x="2634785" y="2579589"/>
                  </a:lnTo>
                  <a:lnTo>
                    <a:pt x="0" y="257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5" t="-3661" r="-74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rgo shipping containers in a pile and on a semi-truck at a harbor">
            <a:extLst>
              <a:ext uri="{FF2B5EF4-FFF2-40B4-BE49-F238E27FC236}">
                <a16:creationId xmlns:a16="http://schemas.microsoft.com/office/drawing/2014/main" id="{401DF629-FFC3-7B41-FF89-819DCC608B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62" r="18263"/>
          <a:stretch>
            <a:fillRect/>
          </a:stretch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/>
              <a:t>Logistics &amp; Transport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760" y="2370671"/>
            <a:ext cx="4876799" cy="4416209"/>
          </a:xfrm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b="1" u="sng" dirty="0"/>
              <a:t>Logistics Performance Index (World Bank)</a:t>
            </a:r>
            <a:br>
              <a:rPr lang="en-US" sz="2400" dirty="0"/>
            </a:br>
            <a:r>
              <a:rPr lang="en-US" sz="2400" dirty="0"/>
              <a:t>• India’s LPI ranking improved from:</a:t>
            </a:r>
            <a:br>
              <a:rPr lang="en-US" sz="2400" dirty="0"/>
            </a:br>
            <a:r>
              <a:rPr lang="en-US" sz="2400" dirty="0"/>
              <a:t>– </a:t>
            </a:r>
            <a:r>
              <a:rPr lang="en-US" sz="2400" b="1" dirty="0"/>
              <a:t>44 (2018)</a:t>
            </a:r>
            <a:r>
              <a:rPr lang="en-US" sz="2400" dirty="0"/>
              <a:t> → </a:t>
            </a:r>
            <a:r>
              <a:rPr lang="en-US" sz="2400" b="1" dirty="0"/>
              <a:t>38 (2023)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b="1" u="sng" dirty="0"/>
              <a:t>Logistics Reform Focus</a:t>
            </a:r>
            <a:br>
              <a:rPr lang="en-US" sz="2400" dirty="0"/>
            </a:br>
            <a:r>
              <a:rPr lang="en-US" sz="2400" dirty="0"/>
              <a:t>• Multimodal transport integration</a:t>
            </a:r>
            <a:br>
              <a:rPr lang="en-US" sz="2400" dirty="0"/>
            </a:br>
            <a:r>
              <a:rPr lang="en-US" sz="2400" dirty="0"/>
              <a:t>• Port </a:t>
            </a:r>
            <a:r>
              <a:rPr lang="en-US" sz="2400" dirty="0" err="1"/>
              <a:t>modernisation</a:t>
            </a:r>
            <a:r>
              <a:rPr lang="en-US" sz="2400" dirty="0"/>
              <a:t> and hinterland connectivity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err="1"/>
              <a:t>Digitisation</a:t>
            </a:r>
            <a:r>
              <a:rPr lang="en-US" sz="2400" dirty="0"/>
              <a:t> of customs and logistics processes</a:t>
            </a:r>
          </a:p>
          <a:p>
            <a:pPr>
              <a:lnSpc>
                <a:spcPct val="90000"/>
              </a:lnSpc>
            </a:pPr>
            <a:r>
              <a:rPr lang="en-US" sz="2400" b="1" u="sng" dirty="0"/>
              <a:t>Logistics Cost Target</a:t>
            </a:r>
            <a:br>
              <a:rPr lang="en-US" sz="2400" dirty="0"/>
            </a:br>
            <a:r>
              <a:rPr lang="en-US" sz="2400" dirty="0"/>
              <a:t>• Baseline logistics cost: </a:t>
            </a:r>
            <a:r>
              <a:rPr lang="en-US" sz="2400" b="1" dirty="0"/>
              <a:t>~14% of GDP</a:t>
            </a:r>
            <a:br>
              <a:rPr lang="en-US" sz="2400" dirty="0"/>
            </a:br>
            <a:r>
              <a:rPr lang="en-US" sz="2400" dirty="0"/>
              <a:t>• Government target: </a:t>
            </a:r>
            <a:r>
              <a:rPr lang="en-US" sz="2400" b="1" dirty="0"/>
              <a:t>~8% of GDP</a:t>
            </a: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B391B3-BD9E-1D21-93DF-5EF7CAB43CD8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E3ABA6B-BBBE-A000-A7B4-60D006F581BE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78DDBB-1A87-8AA0-29EB-A10C7EBB80B0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3" name="Group 5">
                <a:extLst>
                  <a:ext uri="{FF2B5EF4-FFF2-40B4-BE49-F238E27FC236}">
                    <a16:creationId xmlns:a16="http://schemas.microsoft.com/office/drawing/2014/main" id="{507BE898-7CDC-12C7-7CAA-64F2A1993AEB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5" name="Freeform 6">
                  <a:extLst>
                    <a:ext uri="{FF2B5EF4-FFF2-40B4-BE49-F238E27FC236}">
                      <a16:creationId xmlns:a16="http://schemas.microsoft.com/office/drawing/2014/main" id="{9471CE27-A9F8-435E-C982-64003AF83A1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E606577C-E15C-A67C-3CD2-CFF905EB8B5F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89CB3C-B400-2BB1-8C68-5E13E494FEC3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Government of Haryana reaffirms push for startup ecosystem">
            <a:extLst>
              <a:ext uri="{FF2B5EF4-FFF2-40B4-BE49-F238E27FC236}">
                <a16:creationId xmlns:a16="http://schemas.microsoft.com/office/drawing/2014/main" id="{5CCBD8D0-A8F3-4F95-0754-33763F4B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9" r="3726"/>
          <a:stretch>
            <a:fillRect/>
          </a:stretch>
        </p:blipFill>
        <p:spPr bwMode="auto">
          <a:xfrm>
            <a:off x="20" y="-2"/>
            <a:ext cx="40576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/>
              <a:t>Startup Ecosystem &amp;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80" y="2370671"/>
            <a:ext cx="4917439" cy="448732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b="1" dirty="0"/>
              <a:t>Startup Numbers (2025)</a:t>
            </a:r>
            <a:br>
              <a:rPr lang="en-US" dirty="0"/>
            </a:br>
            <a:r>
              <a:rPr lang="en-US" dirty="0"/>
              <a:t>• </a:t>
            </a:r>
            <a:r>
              <a:rPr lang="en-US" b="1" dirty="0"/>
              <a:t>180,000+ registered startups</a:t>
            </a:r>
            <a:br>
              <a:rPr lang="en-US" dirty="0"/>
            </a:br>
            <a:r>
              <a:rPr lang="en-US" dirty="0"/>
              <a:t>• </a:t>
            </a:r>
            <a:r>
              <a:rPr lang="en-US" b="1" dirty="0"/>
              <a:t>3rd largest startup ecosystem globally</a:t>
            </a:r>
            <a:br>
              <a:rPr lang="en-US" dirty="0"/>
            </a:br>
            <a:r>
              <a:rPr lang="en-US" dirty="0"/>
              <a:t>• </a:t>
            </a:r>
            <a:r>
              <a:rPr lang="en-US" b="1" dirty="0"/>
              <a:t>120+ unicorns</a:t>
            </a:r>
            <a:r>
              <a:rPr lang="en-US" dirty="0"/>
              <a:t> (valuation &gt; USD 1 billion)</a:t>
            </a:r>
          </a:p>
          <a:p>
            <a:r>
              <a:rPr lang="en-US" b="1" dirty="0"/>
              <a:t>Startup Valuation</a:t>
            </a:r>
            <a:br>
              <a:rPr lang="en-US" dirty="0"/>
            </a:br>
            <a:r>
              <a:rPr lang="en-US" dirty="0"/>
              <a:t>• Combined valuation: </a:t>
            </a:r>
            <a:r>
              <a:rPr lang="en-US" b="1" dirty="0"/>
              <a:t>USD 350+ billion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691761-BFC7-2D84-A661-38B501C75EA1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9338BFE-125B-3679-3499-39479C2DD297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003D90-6FC5-7590-3FDC-09BE013A9AF6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883D45B2-3AD2-9911-3F41-1EAFE4034C3E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FCE57301-688F-0B73-6623-1A79D43708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5C0A78AE-7B7C-9C30-E244-3FB662C1B302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2E1AC2-E961-4472-ED1B-6D9CD79B56D1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/>
              <a:t>Foreign Investment &amp; Global Confidence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2428240"/>
            <a:ext cx="4577117" cy="442976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b="1" u="sng" dirty="0"/>
              <a:t>FDI Inflows</a:t>
            </a:r>
            <a:br>
              <a:rPr lang="en-US" sz="2400" dirty="0"/>
            </a:br>
            <a:r>
              <a:rPr lang="en-US" sz="2400" dirty="0"/>
              <a:t>• FDI inflows (FY 2024–25): </a:t>
            </a:r>
            <a:r>
              <a:rPr lang="en-US" sz="2400" b="1" dirty="0"/>
              <a:t>~USD 81 billion</a:t>
            </a:r>
            <a:br>
              <a:rPr lang="en-US" sz="2400" dirty="0"/>
            </a:br>
            <a:r>
              <a:rPr lang="en-US" sz="2400" dirty="0"/>
              <a:t>• ~</a:t>
            </a:r>
            <a:r>
              <a:rPr lang="en-US" sz="2400" b="1" dirty="0"/>
              <a:t>18% year-on-year increase</a:t>
            </a:r>
            <a:endParaRPr lang="en-US" sz="2400" dirty="0"/>
          </a:p>
          <a:p>
            <a:r>
              <a:rPr lang="en-US" sz="2400" b="1" u="sng" dirty="0"/>
              <a:t>Key Sectors Attracting FDI</a:t>
            </a:r>
            <a:br>
              <a:rPr lang="en-US" sz="2400" dirty="0"/>
            </a:br>
            <a:r>
              <a:rPr lang="en-US" sz="2400" dirty="0"/>
              <a:t>• Manufacturing</a:t>
            </a:r>
            <a:br>
              <a:rPr lang="en-US" sz="2400" dirty="0"/>
            </a:br>
            <a:r>
              <a:rPr lang="en-US" sz="2400" dirty="0"/>
              <a:t>• Services</a:t>
            </a:r>
            <a:br>
              <a:rPr lang="en-US" sz="2400" dirty="0"/>
            </a:br>
            <a:r>
              <a:rPr lang="en-US" sz="2400" dirty="0"/>
              <a:t>• Digital &amp; electronics</a:t>
            </a:r>
            <a:br>
              <a:rPr lang="en-US" sz="2400" dirty="0"/>
            </a:br>
            <a:r>
              <a:rPr lang="en-US" sz="2400" dirty="0"/>
              <a:t>• Renewable energy</a:t>
            </a:r>
          </a:p>
          <a:p>
            <a:r>
              <a:rPr lang="en-US" sz="2400" b="1" u="sng" dirty="0"/>
              <a:t>Investor Confidence Drivers</a:t>
            </a:r>
            <a:br>
              <a:rPr lang="en-US" sz="2400" dirty="0"/>
            </a:br>
            <a:r>
              <a:rPr lang="en-US" sz="2400" dirty="0"/>
              <a:t>• Stable policy regime</a:t>
            </a:r>
            <a:br>
              <a:rPr lang="en-US" sz="2400" dirty="0"/>
            </a:br>
            <a:r>
              <a:rPr lang="en-US" sz="2400" dirty="0"/>
              <a:t>• Large domestic market</a:t>
            </a:r>
            <a:br>
              <a:rPr lang="en-US" sz="2400" dirty="0"/>
            </a:br>
            <a:r>
              <a:rPr lang="en-US" sz="2400" dirty="0"/>
              <a:t>• Long-term growth visibility</a:t>
            </a:r>
          </a:p>
        </p:txBody>
      </p:sp>
      <p:pic>
        <p:nvPicPr>
          <p:cNvPr id="6148" name="Picture 4" descr="Investment Fdi Stock Illustrations – 232 Investment Fdi Stock  Illustrations, Vectors &amp; Clipart - Dreamstime">
            <a:extLst>
              <a:ext uri="{FF2B5EF4-FFF2-40B4-BE49-F238E27FC236}">
                <a16:creationId xmlns:a16="http://schemas.microsoft.com/office/drawing/2014/main" id="{BF8D8EF0-EA25-C158-028C-D90A5C48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 r="31129" b="1"/>
          <a:stretch>
            <a:fillRect/>
          </a:stretch>
        </p:blipFill>
        <p:spPr bwMode="auto">
          <a:xfrm>
            <a:off x="4627882" y="0"/>
            <a:ext cx="4577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A73B0F-BCA7-2F4E-0691-BF15245CB995}"/>
              </a:ext>
            </a:extLst>
          </p:cNvPr>
          <p:cNvGrpSpPr/>
          <p:nvPr/>
        </p:nvGrpSpPr>
        <p:grpSpPr>
          <a:xfrm>
            <a:off x="6602268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738831-AC18-4AE8-6C26-85D8860B49B7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9D09A8-23C7-F972-EBBF-9625D754A7AA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68A7018C-877E-50A9-A09A-A2DBCF5BC552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125CA7E0-FAFE-521E-8450-925051D88FC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CEEF4BA3-A23D-3765-02AF-BDD186ED922F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B2EA01C-09FE-2646-28D5-5E2231130D2A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35066-84ED-C3A0-B02D-05CEFEF3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409" r="20393" b="-1"/>
          <a:stretch>
            <a:fillRect/>
          </a:stretch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/>
              <a:t>Good Governance &amp; Policy Reforms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5120" y="2285999"/>
            <a:ext cx="5008859" cy="4572001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b="1" u="sng" dirty="0"/>
              <a:t>Governance Model</a:t>
            </a:r>
            <a:br>
              <a:rPr lang="en-US" sz="2400" dirty="0"/>
            </a:br>
            <a:r>
              <a:rPr lang="en-US" sz="2400" dirty="0"/>
              <a:t>• “Minimum Government, Maximum Governance”</a:t>
            </a:r>
          </a:p>
          <a:p>
            <a:pPr>
              <a:lnSpc>
                <a:spcPct val="90000"/>
              </a:lnSpc>
            </a:pPr>
            <a:r>
              <a:rPr lang="en-US" sz="2400" b="1" u="sng" dirty="0"/>
              <a:t>Digital Public Infrastructure (DPI)</a:t>
            </a:r>
            <a:br>
              <a:rPr lang="en-US" sz="2400" dirty="0"/>
            </a:br>
            <a:r>
              <a:rPr lang="en-US" sz="2400" dirty="0"/>
              <a:t>• Aadhaar-based service delivery</a:t>
            </a:r>
            <a:br>
              <a:rPr lang="en-US" sz="2400" dirty="0"/>
            </a:br>
            <a:r>
              <a:rPr lang="en-US" sz="2400" dirty="0"/>
              <a:t>• Direct Benefit Transfer (DBT) reducing leakages</a:t>
            </a:r>
            <a:br>
              <a:rPr lang="en-US" sz="2400" dirty="0"/>
            </a:br>
            <a:r>
              <a:rPr lang="en-US" sz="2400" dirty="0"/>
              <a:t>• Online clearances and e-governance platforms</a:t>
            </a:r>
          </a:p>
          <a:p>
            <a:pPr>
              <a:lnSpc>
                <a:spcPct val="90000"/>
              </a:lnSpc>
            </a:pPr>
            <a:r>
              <a:rPr lang="en-US" sz="2400" b="1" u="sng" dirty="0"/>
              <a:t>Global Recognition</a:t>
            </a:r>
            <a:br>
              <a:rPr lang="en-US" sz="2400" dirty="0"/>
            </a:br>
            <a:r>
              <a:rPr lang="en-US" sz="2400" dirty="0"/>
              <a:t>• India’s DPI model studied and adopted by multiple developing nations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dirty="0" err="1"/>
              <a:t>Recognised</a:t>
            </a:r>
            <a:r>
              <a:rPr lang="en-US" sz="2400" dirty="0"/>
              <a:t> by the World Bank, IMF, and UN agencies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0F4FD3-3ED3-4DDA-A6B8-77CD58CF029D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A4089B-AB40-D737-7015-94567FD98FDA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CE3CF6B-7BE3-0A27-E17A-CE4AD46E174D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3" name="Group 5">
                <a:extLst>
                  <a:ext uri="{FF2B5EF4-FFF2-40B4-BE49-F238E27FC236}">
                    <a16:creationId xmlns:a16="http://schemas.microsoft.com/office/drawing/2014/main" id="{A6990BE1-EF9C-D87E-6A0C-3B2F10ADA980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5" name="Freeform 6">
                  <a:extLst>
                    <a:ext uri="{FF2B5EF4-FFF2-40B4-BE49-F238E27FC236}">
                      <a16:creationId xmlns:a16="http://schemas.microsoft.com/office/drawing/2014/main" id="{BF98F94A-4648-556A-39AA-F6C6C80CE2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EC9980E8-49BB-A8FF-D675-AC306BB95AFA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F36208-86A7-40EF-5FF2-940D3A6D2B69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7" name="Rectangle 17416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Why has India's foreign service turned to an aggressive diplomatic language?">
            <a:extLst>
              <a:ext uri="{FF2B5EF4-FFF2-40B4-BE49-F238E27FC236}">
                <a16:creationId xmlns:a16="http://schemas.microsoft.com/office/drawing/2014/main" id="{3660F7B3-A054-D576-2820-398CB6F66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r="5829" b="2"/>
          <a:stretch>
            <a:fillRect/>
          </a:stretch>
        </p:blipFill>
        <p:spPr bwMode="auto"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hallenges and opportunities for Indian diplomacy in 2024 - Modern Diplomacy">
            <a:extLst>
              <a:ext uri="{FF2B5EF4-FFF2-40B4-BE49-F238E27FC236}">
                <a16:creationId xmlns:a16="http://schemas.microsoft.com/office/drawing/2014/main" id="{07E067FE-20B8-61D0-F2EA-CCE1875DE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r="2324" b="-3"/>
          <a:stretch>
            <a:fillRect/>
          </a:stretch>
        </p:blipFill>
        <p:spPr bwMode="auto"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7419" name="Freeform: Shape 17418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421" name="Freeform: Shape 17420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D61219-9B30-C7F4-5D3E-A689027C3D59}"/>
              </a:ext>
            </a:extLst>
          </p:cNvPr>
          <p:cNvSpPr/>
          <p:nvPr/>
        </p:nvSpPr>
        <p:spPr>
          <a:xfrm>
            <a:off x="329184" y="1524659"/>
            <a:ext cx="3764305" cy="2774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kern="1200" cap="none" spc="0">
                <a:ln/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Diplomacy Reform </a:t>
            </a:r>
          </a:p>
        </p:txBody>
      </p:sp>
      <p:sp>
        <p:nvSpPr>
          <p:cNvPr id="17423" name="Rectangle 17422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425" name="Rectangle 17424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461119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BDE096-E16B-4AA7-3126-BB8F7362E55A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58A1266-D4CF-A356-ABAC-F4AFDA537D98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F03690-D891-DD9A-47F0-EA2DAD7DB704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9" name="Group 5">
                <a:extLst>
                  <a:ext uri="{FF2B5EF4-FFF2-40B4-BE49-F238E27FC236}">
                    <a16:creationId xmlns:a16="http://schemas.microsoft.com/office/drawing/2014/main" id="{C490CDC7-3C1C-213D-0652-54F78787A8BF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1" name="Freeform 6">
                  <a:extLst>
                    <a:ext uri="{FF2B5EF4-FFF2-40B4-BE49-F238E27FC236}">
                      <a16:creationId xmlns:a16="http://schemas.microsoft.com/office/drawing/2014/main" id="{2DBDE7CB-071D-2B98-8255-F173129A712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Freeform 7">
                  <a:extLst>
                    <a:ext uri="{FF2B5EF4-FFF2-40B4-BE49-F238E27FC236}">
                      <a16:creationId xmlns:a16="http://schemas.microsoft.com/office/drawing/2014/main" id="{027C78BD-4386-4962-B011-D60F3158BBB5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8D6E880-D90E-17D3-1FD4-D94ACCACE1E5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2663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9" name="Straight Connector 819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D3C200-0852-8940-E4AA-F133DA05A30E}"/>
              </a:ext>
            </a:extLst>
          </p:cNvPr>
          <p:cNvSpPr txBox="1"/>
          <p:nvPr/>
        </p:nvSpPr>
        <p:spPr>
          <a:xfrm>
            <a:off x="182880" y="1053878"/>
            <a:ext cx="3931920" cy="56794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USA — 12-15 Feb 2025</a:t>
            </a:r>
            <a:br>
              <a:rPr lang="en-US" sz="1600" dirty="0"/>
            </a:br>
            <a:r>
              <a:rPr lang="en-US" sz="1600" i="1" dirty="0"/>
              <a:t>Visited Washington DC for bilateral talks with US leadership and strategic consultations.</a:t>
            </a:r>
            <a:r>
              <a:rPr lang="en-US" sz="16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France — 10-12 Feb 2025</a:t>
            </a:r>
            <a:br>
              <a:rPr lang="en-US" sz="1600" dirty="0"/>
            </a:br>
            <a:r>
              <a:rPr lang="en-US" sz="1600" i="1" dirty="0"/>
              <a:t>Co-chaired AI Action Summit, reviewed India-France 2047 roadmap &amp; inaugurated India’s first consulate in Marseille.</a:t>
            </a:r>
            <a:r>
              <a:rPr lang="en-US" sz="16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Mauritius — 11-12 Mar 2025</a:t>
            </a:r>
            <a:br>
              <a:rPr lang="en-US" sz="1600" dirty="0"/>
            </a:br>
            <a:r>
              <a:rPr lang="en-US" sz="1600" i="1" dirty="0"/>
              <a:t>Attended 57th National Day celebrations and strategic discussions.</a:t>
            </a:r>
            <a:r>
              <a:rPr lang="en-US" sz="16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Sri Lanka — 4-6 Apr 2025</a:t>
            </a:r>
            <a:br>
              <a:rPr lang="en-US" sz="1600" dirty="0"/>
            </a:br>
            <a:r>
              <a:rPr lang="en-US" sz="1600" i="1" dirty="0"/>
              <a:t>State Visit; inaugurated Indian-assisted development projects &amp; strengthened bilateral cooperation.</a:t>
            </a:r>
            <a:r>
              <a:rPr lang="en-US" sz="16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Saudi Arabia — 22-23 Apr 2025</a:t>
            </a:r>
            <a:br>
              <a:rPr lang="en-US" sz="1600" dirty="0"/>
            </a:br>
            <a:r>
              <a:rPr lang="en-US" sz="1600" i="1" dirty="0"/>
              <a:t>State Visit focused on energy, investment &amp; strategic partnership discussions.</a:t>
            </a:r>
            <a:r>
              <a:rPr lang="en-US" sz="16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Cyprus — 15-16 Jun 2025</a:t>
            </a:r>
            <a:br>
              <a:rPr lang="en-US" sz="1600" dirty="0"/>
            </a:br>
            <a:r>
              <a:rPr lang="en-US" sz="1600" i="1" dirty="0"/>
              <a:t>Visited Nicosia; discussed economic ties &amp; trade corridor potential.</a:t>
            </a:r>
            <a:r>
              <a:rPr lang="en-US" sz="16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Croatia — 18 Jun 2025</a:t>
            </a:r>
            <a:br>
              <a:rPr lang="en-US" sz="1600" dirty="0"/>
            </a:br>
            <a:r>
              <a:rPr lang="en-US" sz="1600" i="1" dirty="0"/>
              <a:t>First ever visit; bilateral talks with leadership and partnership strengthening.</a:t>
            </a:r>
            <a:r>
              <a:rPr lang="en-US" sz="16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Ghana — 2-3 Jul 2025</a:t>
            </a:r>
            <a:br>
              <a:rPr lang="en-US" sz="1600" dirty="0"/>
            </a:br>
            <a:r>
              <a:rPr lang="en-US" sz="1600" i="1" dirty="0"/>
              <a:t>First India-Ghana bilateral visit in decades; high-level talks &amp; parliament address.</a:t>
            </a:r>
            <a:r>
              <a:rPr lang="en-US" sz="1600" dirty="0"/>
              <a:t> </a:t>
            </a:r>
          </a:p>
        </p:txBody>
      </p:sp>
      <p:pic>
        <p:nvPicPr>
          <p:cNvPr id="8194" name="Picture 2" descr="Prime Minister Narendra Modi's Foreign Visits - Story Map - Factly">
            <a:extLst>
              <a:ext uri="{FF2B5EF4-FFF2-40B4-BE49-F238E27FC236}">
                <a16:creationId xmlns:a16="http://schemas.microsoft.com/office/drawing/2014/main" id="{1EF1ECDD-79B5-1160-730B-C9D5CD6B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r="18960" b="-1"/>
          <a:stretch>
            <a:fillRect/>
          </a:stretch>
        </p:blipFill>
        <p:spPr bwMode="auto">
          <a:xfrm>
            <a:off x="4238244" y="10"/>
            <a:ext cx="490575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A04B7-ABFE-E1EB-F094-80B5567F99C5}"/>
              </a:ext>
            </a:extLst>
          </p:cNvPr>
          <p:cNvSpPr txBox="1"/>
          <p:nvPr/>
        </p:nvSpPr>
        <p:spPr>
          <a:xfrm>
            <a:off x="182880" y="124686"/>
            <a:ext cx="40553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Prime Minister Narendra Modi’s Foreign Visits in 2025</a:t>
            </a:r>
          </a:p>
        </p:txBody>
      </p:sp>
    </p:spTree>
    <p:extLst>
      <p:ext uri="{BB962C8B-B14F-4D97-AF65-F5344CB8AC3E}">
        <p14:creationId xmlns:p14="http://schemas.microsoft.com/office/powerpoint/2010/main" val="3793126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EF76EF-E4CE-5393-9609-45918E18A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0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Narendra Modi: PM Modi undertook 7 foreign trips to 9 countries from  August-November: MEA">
            <a:extLst>
              <a:ext uri="{FF2B5EF4-FFF2-40B4-BE49-F238E27FC236}">
                <a16:creationId xmlns:a16="http://schemas.microsoft.com/office/drawing/2014/main" id="{BA12F027-C75F-FB85-736A-566AC4D93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0" r="24211"/>
          <a:stretch>
            <a:fillRect/>
          </a:stretch>
        </p:blipFill>
        <p:spPr bwMode="auto">
          <a:xfrm>
            <a:off x="-530535" y="0"/>
            <a:ext cx="457198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56B141-453C-887F-900F-382EA8693CB5}"/>
              </a:ext>
            </a:extLst>
          </p:cNvPr>
          <p:cNvSpPr txBox="1"/>
          <p:nvPr/>
        </p:nvSpPr>
        <p:spPr>
          <a:xfrm>
            <a:off x="4226560" y="274321"/>
            <a:ext cx="4226560" cy="6471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Trinidad &amp; Tobago — 3-4 Jul 2025</a:t>
            </a:r>
            <a:br>
              <a:rPr lang="en-US" dirty="0"/>
            </a:br>
            <a:r>
              <a:rPr lang="en-US" i="1" dirty="0"/>
              <a:t>Official visit; addressed joint session of parliament &amp; strengthened diaspora ties.</a:t>
            </a:r>
            <a:r>
              <a:rPr lang="en-US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Argentina — 4-5 Jul 2025</a:t>
            </a:r>
            <a:br>
              <a:rPr lang="en-US" dirty="0"/>
            </a:br>
            <a:r>
              <a:rPr lang="en-US" i="1" dirty="0"/>
              <a:t>Deepened strategic partnership through bilateral discussions.</a:t>
            </a:r>
            <a:r>
              <a:rPr lang="en-US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Brazil — 5-8 Jul  2025 (BRICS Summit)</a:t>
            </a:r>
            <a:br>
              <a:rPr lang="en-US" dirty="0"/>
            </a:br>
            <a:r>
              <a:rPr lang="en-US" i="1" dirty="0"/>
              <a:t>Attended 17th BRICS Summit; broad strategic engagements.</a:t>
            </a:r>
            <a:r>
              <a:rPr lang="en-US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United Kingdom — 23-24 Jul 2025</a:t>
            </a:r>
            <a:br>
              <a:rPr lang="en-US" dirty="0"/>
            </a:br>
            <a:r>
              <a:rPr lang="en-US" i="1" dirty="0"/>
              <a:t>Official visit; discussed trade, economic partnership &amp; CETA.</a:t>
            </a:r>
            <a:r>
              <a:rPr lang="en-US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Maldives — 25-26 Jul 2025</a:t>
            </a:r>
            <a:br>
              <a:rPr lang="en-US" dirty="0"/>
            </a:br>
            <a:r>
              <a:rPr lang="en-US" i="1" dirty="0"/>
              <a:t>Guest of </a:t>
            </a:r>
            <a:r>
              <a:rPr lang="en-US" i="1" dirty="0" err="1"/>
              <a:t>honour</a:t>
            </a:r>
            <a:r>
              <a:rPr lang="en-US" i="1" dirty="0"/>
              <a:t> at Independence Day; bilateral cooperation announcements.</a:t>
            </a:r>
            <a:r>
              <a:rPr lang="en-US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Japan — 29-30 Aug 2025</a:t>
            </a:r>
            <a:br>
              <a:rPr lang="en-US" dirty="0"/>
            </a:br>
            <a:r>
              <a:rPr lang="en-US" i="1" dirty="0"/>
              <a:t>15th India-Japan Annual Summit to review strategic partnership.</a:t>
            </a:r>
            <a:r>
              <a:rPr lang="en-US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China (SCO Summit) — 31 Aug-1 Sep 2025</a:t>
            </a:r>
            <a:br>
              <a:rPr lang="en-US" dirty="0"/>
            </a:br>
            <a:r>
              <a:rPr lang="en-US" i="1" dirty="0"/>
              <a:t>Attended SCO Summit in Tianjin at invitation of President Xi Jinping.</a:t>
            </a:r>
            <a:r>
              <a:rPr lang="en-US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Oman, Ethiopia, Jordan — Dec 15-18 2025</a:t>
            </a:r>
            <a:br>
              <a:rPr lang="en-US" dirty="0"/>
            </a:br>
            <a:r>
              <a:rPr lang="en-US" i="1" dirty="0"/>
              <a:t>Multinational engagements in West Asia &amp; Africa to deepen cooperation.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8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356" y="45039"/>
            <a:ext cx="4000647" cy="1708242"/>
          </a:xfrm>
        </p:spPr>
        <p:txBody>
          <a:bodyPr anchor="ctr">
            <a:normAutofit/>
          </a:bodyPr>
          <a:lstStyle/>
          <a:p>
            <a:r>
              <a:rPr lang="en-US" sz="3500" dirty="0" err="1"/>
              <a:t>Defence</a:t>
            </a:r>
            <a:r>
              <a:rPr lang="en-US" sz="3500" dirty="0"/>
              <a:t> &amp; Strategic Capability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" y="1798320"/>
            <a:ext cx="4775200" cy="494792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Indigenous </a:t>
            </a:r>
            <a:r>
              <a:rPr lang="en-US" sz="2800" b="1" dirty="0" err="1">
                <a:solidFill>
                  <a:srgbClr val="FF0000"/>
                </a:solidFill>
              </a:rPr>
              <a:t>Defence</a:t>
            </a:r>
            <a:r>
              <a:rPr lang="en-US" sz="2800" b="1" dirty="0">
                <a:solidFill>
                  <a:srgbClr val="FF0000"/>
                </a:solidFill>
              </a:rPr>
              <a:t> Production</a:t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dirty="0" err="1"/>
              <a:t>Defence</a:t>
            </a:r>
            <a:r>
              <a:rPr lang="en-US" sz="2800" dirty="0"/>
              <a:t> production crossed </a:t>
            </a:r>
            <a:r>
              <a:rPr lang="en-US" sz="2800" b="1" dirty="0"/>
              <a:t>₹1.3 lakh crore+</a:t>
            </a:r>
            <a:endParaRPr lang="en-US" sz="2800" dirty="0"/>
          </a:p>
          <a:p>
            <a:r>
              <a:rPr lang="en-US" sz="2800" b="1" dirty="0" err="1">
                <a:solidFill>
                  <a:srgbClr val="FF0000"/>
                </a:solidFill>
              </a:rPr>
              <a:t>Defence</a:t>
            </a:r>
            <a:r>
              <a:rPr lang="en-US" sz="2800" b="1" dirty="0">
                <a:solidFill>
                  <a:srgbClr val="FF0000"/>
                </a:solidFill>
              </a:rPr>
              <a:t> Exports</a:t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dirty="0" err="1"/>
              <a:t>Defence</a:t>
            </a:r>
            <a:r>
              <a:rPr lang="en-US" sz="2800" dirty="0"/>
              <a:t> exports crossed </a:t>
            </a:r>
            <a:r>
              <a:rPr lang="en-US" sz="2800" b="1" dirty="0"/>
              <a:t>₹21,000 crore+</a:t>
            </a:r>
            <a:br>
              <a:rPr lang="en-US" sz="2800" dirty="0"/>
            </a:br>
            <a:r>
              <a:rPr lang="en-US" sz="2800" dirty="0"/>
              <a:t>• Exporting to </a:t>
            </a:r>
            <a:r>
              <a:rPr lang="en-US" sz="2800" b="1" dirty="0"/>
              <a:t>90+ countries</a:t>
            </a:r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Strategic Strength</a:t>
            </a:r>
            <a:br>
              <a:rPr lang="en-US" sz="2800" dirty="0"/>
            </a:br>
            <a:r>
              <a:rPr lang="en-US" sz="2800" dirty="0"/>
              <a:t>• Induction of indigenous missiles, drones, and naval platforms</a:t>
            </a:r>
            <a:br>
              <a:rPr lang="en-US" sz="2800" dirty="0"/>
            </a:br>
            <a:r>
              <a:rPr lang="en-US" sz="2800" dirty="0"/>
              <a:t>• Strengthening of border and maritime security</a:t>
            </a:r>
          </a:p>
        </p:txBody>
      </p:sp>
      <p:pic>
        <p:nvPicPr>
          <p:cNvPr id="10242" name="Picture 2" descr="India's Indigenous Defence Production: A Paradigm Shift Towards  Self-Reliance - Chintan">
            <a:extLst>
              <a:ext uri="{FF2B5EF4-FFF2-40B4-BE49-F238E27FC236}">
                <a16:creationId xmlns:a16="http://schemas.microsoft.com/office/drawing/2014/main" id="{A69D61D4-54AB-04C6-9B66-DD6DB0330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 r="35646" b="2"/>
          <a:stretch>
            <a:fillRect/>
          </a:stretch>
        </p:blipFill>
        <p:spPr bwMode="auto">
          <a:xfrm>
            <a:off x="5143347" y="-10886"/>
            <a:ext cx="4000653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8C8A2-04BD-9222-179D-50A9C195DB76}"/>
              </a:ext>
            </a:extLst>
          </p:cNvPr>
          <p:cNvCxnSpPr/>
          <p:nvPr/>
        </p:nvCxnSpPr>
        <p:spPr>
          <a:xfrm>
            <a:off x="213359" y="1605280"/>
            <a:ext cx="461264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CE13754-8D75-7B7F-2F61-195B74BA09BB}"/>
              </a:ext>
            </a:extLst>
          </p:cNvPr>
          <p:cNvGrpSpPr/>
          <p:nvPr/>
        </p:nvGrpSpPr>
        <p:grpSpPr>
          <a:xfrm>
            <a:off x="6406653" y="61765"/>
            <a:ext cx="2541730" cy="907246"/>
            <a:chOff x="192590" y="64221"/>
            <a:chExt cx="2541730" cy="90724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A684B30-06DC-8FFA-4BFC-946708FC6671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115853-6342-7A95-61DD-1D33A5FE39E0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1" name="Group 5">
                <a:extLst>
                  <a:ext uri="{FF2B5EF4-FFF2-40B4-BE49-F238E27FC236}">
                    <a16:creationId xmlns:a16="http://schemas.microsoft.com/office/drawing/2014/main" id="{0C76E48B-9284-486A-2C44-D7373599DD9E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ED6E81FB-4ACD-2616-B3F8-440D1966E9F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0A69C71E-87BA-4179-AE03-C04CB552523F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D663B6C-4214-5204-F3B8-69879413F336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>
                    <a:solidFill>
                      <a:schemeClr val="bg1"/>
                    </a:solidFill>
                  </a:rPr>
                  <a:t>Col R K Sinha’s</a:t>
                </a:r>
              </a:p>
              <a:p>
                <a:r>
                  <a:rPr lang="pt-BR" sz="1100" dirty="0">
                    <a:solidFill>
                      <a:schemeClr val="bg1"/>
                    </a:solidFill>
                  </a:rPr>
                  <a:t>GURUDEVAS SSB </a:t>
                </a:r>
              </a:p>
              <a:p>
                <a:r>
                  <a:rPr lang="pt-BR" sz="1100" dirty="0">
                    <a:solidFill>
                      <a:schemeClr val="bg1"/>
                    </a:solidFill>
                  </a:rPr>
                  <a:t>ACADEMY | Pune</a:t>
                </a:r>
              </a:p>
              <a:p>
                <a:r>
                  <a:rPr lang="en-US" sz="1100" b="1" dirty="0">
                    <a:solidFill>
                      <a:schemeClr val="bg1"/>
                    </a:solidFill>
                  </a:rPr>
                  <a:t>9890888414/8625888414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India's Defence Manufacturing Industry Revolutionizing Exports | IBEF">
            <a:extLst>
              <a:ext uri="{FF2B5EF4-FFF2-40B4-BE49-F238E27FC236}">
                <a16:creationId xmlns:a16="http://schemas.microsoft.com/office/drawing/2014/main" id="{55593C23-F321-4FC6-F2BE-231CAA44C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r="23643" b="-1"/>
          <a:stretch>
            <a:fillRect/>
          </a:stretch>
        </p:blipFill>
        <p:spPr bwMode="auto">
          <a:xfrm>
            <a:off x="20" y="-2"/>
            <a:ext cx="40576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896D1-99F3-BD2E-9F31-427510D09D6B}"/>
              </a:ext>
            </a:extLst>
          </p:cNvPr>
          <p:cNvSpPr txBox="1"/>
          <p:nvPr/>
        </p:nvSpPr>
        <p:spPr>
          <a:xfrm>
            <a:off x="4185920" y="2285999"/>
            <a:ext cx="4734559" cy="4460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• </a:t>
            </a:r>
            <a:r>
              <a:rPr lang="en-US" sz="2400" b="1" dirty="0">
                <a:solidFill>
                  <a:srgbClr val="FF0000"/>
                </a:solidFill>
              </a:rPr>
              <a:t>Agni-Prime (Agni-P)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— Medium-range ballistic missile — </a:t>
            </a:r>
            <a:r>
              <a:rPr lang="en-US" sz="2400" b="1" dirty="0"/>
              <a:t>21 Sept 2025</a:t>
            </a:r>
            <a:br>
              <a:rPr lang="en-US" sz="2400" dirty="0"/>
            </a:br>
            <a:r>
              <a:rPr lang="en-US" sz="2400" dirty="0"/>
              <a:t>•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BrahMos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— Supersonic cruise missile — </a:t>
            </a:r>
            <a:r>
              <a:rPr lang="en-US" sz="2400" b="1" dirty="0"/>
              <a:t>Apr 2025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>
                <a:solidFill>
                  <a:srgbClr val="FF0000"/>
                </a:solidFill>
              </a:rPr>
              <a:t>BrahMos (Naval variant)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— Ship-launched cruise missile — </a:t>
            </a:r>
            <a:r>
              <a:rPr lang="en-US" sz="2400" b="1" dirty="0"/>
              <a:t>May 2025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>
                <a:solidFill>
                  <a:srgbClr val="FF0000"/>
                </a:solidFill>
              </a:rPr>
              <a:t>Astra Mk-1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— Air-to-air BVR missile — </a:t>
            </a:r>
            <a:r>
              <a:rPr lang="en-US" sz="2400" b="1" dirty="0"/>
              <a:t>Jan 2025 (operational firing)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>
                <a:solidFill>
                  <a:srgbClr val="FF0000"/>
                </a:solidFill>
              </a:rPr>
              <a:t>Astra Mk-2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— Extended-range air-to-air missile — </a:t>
            </a:r>
            <a:r>
              <a:rPr lang="en-US" sz="2400" b="1" dirty="0"/>
              <a:t>Oct 2024 (advanced trial)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>
                <a:solidFill>
                  <a:srgbClr val="FF0000"/>
                </a:solidFill>
              </a:rPr>
              <a:t>ULPGM-V3</a:t>
            </a:r>
            <a:r>
              <a:rPr lang="en-US" sz="2400" dirty="0"/>
              <a:t> — UAV-launched precision missile — </a:t>
            </a:r>
            <a:r>
              <a:rPr lang="en-US" sz="2400" b="1" dirty="0"/>
              <a:t>Jul 2025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>
                <a:solidFill>
                  <a:srgbClr val="FF0000"/>
                </a:solidFill>
              </a:rPr>
              <a:t>MIGM</a:t>
            </a:r>
            <a:r>
              <a:rPr lang="en-US" sz="2400" dirty="0"/>
              <a:t> — Naval multi-influence ground mine — </a:t>
            </a:r>
            <a:r>
              <a:rPr lang="en-US" sz="2400" b="1" dirty="0"/>
              <a:t>May 2025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E8AB8A-8F2E-EB7A-B239-B4A75E946303}"/>
              </a:ext>
            </a:extLst>
          </p:cNvPr>
          <p:cNvSpPr txBox="1"/>
          <p:nvPr/>
        </p:nvSpPr>
        <p:spPr>
          <a:xfrm>
            <a:off x="4316096" y="461639"/>
            <a:ext cx="398237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Indigenous Missiles Tested (India)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771977-E564-0FA5-87F7-1C3DE29D92B9}"/>
              </a:ext>
            </a:extLst>
          </p:cNvPr>
          <p:cNvGrpSpPr/>
          <p:nvPr/>
        </p:nvGrpSpPr>
        <p:grpSpPr>
          <a:xfrm>
            <a:off x="165651" y="89669"/>
            <a:ext cx="2541730" cy="838344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2BC7CC-A952-C637-7DE4-5E8A543F896D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7CD0E6A-2AFA-5AE1-773F-C66C7DE93A73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321753C2-AE22-8177-CB0D-96884696331E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FAEC6D19-068C-F31C-D844-39B03F2708C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58911ED6-BA7C-BDBB-C170-EDC5EB2C2C9A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8DE598-F812-059B-0F58-F9A8DFED3598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9922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rones | Pros, Cons, Debate, Arguments, Controversy, Warfare, Military,  Bombs, Missiles, &amp; War on Terror | Britannica">
            <a:extLst>
              <a:ext uri="{FF2B5EF4-FFF2-40B4-BE49-F238E27FC236}">
                <a16:creationId xmlns:a16="http://schemas.microsoft.com/office/drawing/2014/main" id="{61B1CE86-F8EE-70CB-20B0-6CEF6076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6" b="13482"/>
          <a:stretch>
            <a:fillRect/>
          </a:stretch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3F8A60-46EB-57E8-87A8-FDE3320BCA46}"/>
              </a:ext>
            </a:extLst>
          </p:cNvPr>
          <p:cNvSpPr txBox="1"/>
          <p:nvPr/>
        </p:nvSpPr>
        <p:spPr>
          <a:xfrm>
            <a:off x="2428240" y="3710614"/>
            <a:ext cx="6353806" cy="292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Aldhabi" panose="01000000000000000000" pitchFamily="2" charset="-78"/>
                <a:cs typeface="Aldhabi" panose="01000000000000000000" pitchFamily="2" charset="-78"/>
              </a:rPr>
              <a:t>• </a:t>
            </a:r>
            <a:r>
              <a:rPr lang="en-US" sz="36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TAPAS-BH-201 (Rustom-II)</a:t>
            </a:r>
            <a:r>
              <a:rPr lang="en-US" sz="3600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3600" dirty="0">
                <a:latin typeface="Aldhabi" panose="01000000000000000000" pitchFamily="2" charset="-78"/>
                <a:cs typeface="Aldhabi" panose="01000000000000000000" pitchFamily="2" charset="-78"/>
              </a:rPr>
              <a:t>— MALE UAV — </a:t>
            </a:r>
            <a:r>
              <a:rPr lang="en-US" sz="3600" b="1" dirty="0">
                <a:latin typeface="Aldhabi" panose="01000000000000000000" pitchFamily="2" charset="-78"/>
                <a:cs typeface="Aldhabi" panose="01000000000000000000" pitchFamily="2" charset="-78"/>
              </a:rPr>
              <a:t>Feb 2025 (user evaluation)</a:t>
            </a:r>
            <a:br>
              <a:rPr lang="en-US" sz="36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n-US" sz="3600" dirty="0">
                <a:latin typeface="Aldhabi" panose="01000000000000000000" pitchFamily="2" charset="-78"/>
                <a:cs typeface="Aldhabi" panose="01000000000000000000" pitchFamily="2" charset="-78"/>
              </a:rPr>
              <a:t>• </a:t>
            </a:r>
            <a:r>
              <a:rPr lang="en-US" sz="3600" b="1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Weaponised</a:t>
            </a:r>
            <a:r>
              <a:rPr lang="en-US" sz="36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UAV systems</a:t>
            </a:r>
            <a:r>
              <a:rPr lang="en-US" sz="3600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3600" dirty="0">
                <a:latin typeface="Aldhabi" panose="01000000000000000000" pitchFamily="2" charset="-78"/>
                <a:cs typeface="Aldhabi" panose="01000000000000000000" pitchFamily="2" charset="-78"/>
              </a:rPr>
              <a:t>— Armed drones — </a:t>
            </a:r>
            <a:r>
              <a:rPr lang="en-US" sz="3600" b="1" dirty="0">
                <a:latin typeface="Aldhabi" panose="01000000000000000000" pitchFamily="2" charset="-78"/>
                <a:cs typeface="Aldhabi" panose="01000000000000000000" pitchFamily="2" charset="-78"/>
              </a:rPr>
              <a:t>2025 (multiple trials)</a:t>
            </a:r>
            <a:br>
              <a:rPr lang="en-US" sz="36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n-US" sz="3600" dirty="0">
                <a:latin typeface="Aldhabi" panose="01000000000000000000" pitchFamily="2" charset="-78"/>
                <a:cs typeface="Aldhabi" panose="01000000000000000000" pitchFamily="2" charset="-78"/>
              </a:rPr>
              <a:t>• </a:t>
            </a:r>
            <a:r>
              <a:rPr lang="en-US" sz="3600" b="1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Loitering Munitions (Indian)</a:t>
            </a:r>
            <a:r>
              <a:rPr lang="en-US" sz="3600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3600" dirty="0">
                <a:latin typeface="Aldhabi" panose="01000000000000000000" pitchFamily="2" charset="-78"/>
                <a:cs typeface="Aldhabi" panose="01000000000000000000" pitchFamily="2" charset="-78"/>
              </a:rPr>
              <a:t>— Kamikaze drones — </a:t>
            </a:r>
            <a:r>
              <a:rPr lang="en-US" sz="3600" b="1" dirty="0">
                <a:latin typeface="Aldhabi" panose="01000000000000000000" pitchFamily="2" charset="-78"/>
                <a:cs typeface="Aldhabi" panose="01000000000000000000" pitchFamily="2" charset="-78"/>
              </a:rPr>
              <a:t>2024–25 (operational induction)</a:t>
            </a:r>
            <a:endParaRPr lang="en-US" sz="36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44E41-3A7D-74F2-E768-D299E374F89F}"/>
              </a:ext>
            </a:extLst>
          </p:cNvPr>
          <p:cNvSpPr txBox="1"/>
          <p:nvPr/>
        </p:nvSpPr>
        <p:spPr>
          <a:xfrm>
            <a:off x="198130" y="3962985"/>
            <a:ext cx="2032000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Indigenous Drones / UAV Weapon Systems Tested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4C7468-1947-875B-25A7-66C6749B664B}"/>
              </a:ext>
            </a:extLst>
          </p:cNvPr>
          <p:cNvGrpSpPr/>
          <p:nvPr/>
        </p:nvGrpSpPr>
        <p:grpSpPr>
          <a:xfrm>
            <a:off x="0" y="61765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17A9451-8287-BDEC-AE7D-A16DA5CCE320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849EE0-43B0-61D7-3950-012D29B626AC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EE603AF1-B2F5-2A50-24C2-28201B5CA7A5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34ADA47E-E746-F564-4ECB-49EC075870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36913581-D164-5961-6762-B11911803C09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AEEDF1F-5225-C177-A48D-CC5F06DF1FE0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153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079" y="247129"/>
            <a:ext cx="8263890" cy="1434415"/>
          </a:xfrm>
        </p:spPr>
        <p:txBody>
          <a:bodyPr anchor="b">
            <a:normAutofit/>
          </a:bodyPr>
          <a:lstStyle/>
          <a:p>
            <a:r>
              <a:rPr lang="en-US" sz="4700" dirty="0"/>
              <a:t>Economy &amp; Growth</a:t>
            </a:r>
          </a:p>
        </p:txBody>
      </p:sp>
      <p:sp>
        <p:nvSpPr>
          <p:cNvPr id="10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sX0" fmla="*/ 0 w 8229600"/>
              <a:gd name="csY0" fmla="*/ 0 h 18288"/>
              <a:gd name="csX1" fmla="*/ 521208 w 8229600"/>
              <a:gd name="csY1" fmla="*/ 0 h 18288"/>
              <a:gd name="csX2" fmla="*/ 1371600 w 8229600"/>
              <a:gd name="csY2" fmla="*/ 0 h 18288"/>
              <a:gd name="csX3" fmla="*/ 2221992 w 8229600"/>
              <a:gd name="csY3" fmla="*/ 0 h 18288"/>
              <a:gd name="csX4" fmla="*/ 3072384 w 8229600"/>
              <a:gd name="csY4" fmla="*/ 0 h 18288"/>
              <a:gd name="csX5" fmla="*/ 3511296 w 8229600"/>
              <a:gd name="csY5" fmla="*/ 0 h 18288"/>
              <a:gd name="csX6" fmla="*/ 4114800 w 8229600"/>
              <a:gd name="csY6" fmla="*/ 0 h 18288"/>
              <a:gd name="csX7" fmla="*/ 4553712 w 8229600"/>
              <a:gd name="csY7" fmla="*/ 0 h 18288"/>
              <a:gd name="csX8" fmla="*/ 5239512 w 8229600"/>
              <a:gd name="csY8" fmla="*/ 0 h 18288"/>
              <a:gd name="csX9" fmla="*/ 5843016 w 8229600"/>
              <a:gd name="csY9" fmla="*/ 0 h 18288"/>
              <a:gd name="csX10" fmla="*/ 6611112 w 8229600"/>
              <a:gd name="csY10" fmla="*/ 0 h 18288"/>
              <a:gd name="csX11" fmla="*/ 7461504 w 8229600"/>
              <a:gd name="csY11" fmla="*/ 0 h 18288"/>
              <a:gd name="csX12" fmla="*/ 8229600 w 8229600"/>
              <a:gd name="csY12" fmla="*/ 0 h 18288"/>
              <a:gd name="csX13" fmla="*/ 8229600 w 8229600"/>
              <a:gd name="csY13" fmla="*/ 18288 h 18288"/>
              <a:gd name="csX14" fmla="*/ 7461504 w 8229600"/>
              <a:gd name="csY14" fmla="*/ 18288 h 18288"/>
              <a:gd name="csX15" fmla="*/ 6940296 w 8229600"/>
              <a:gd name="csY15" fmla="*/ 18288 h 18288"/>
              <a:gd name="csX16" fmla="*/ 6419088 w 8229600"/>
              <a:gd name="csY16" fmla="*/ 18288 h 18288"/>
              <a:gd name="csX17" fmla="*/ 5650992 w 8229600"/>
              <a:gd name="csY17" fmla="*/ 18288 h 18288"/>
              <a:gd name="csX18" fmla="*/ 5129784 w 8229600"/>
              <a:gd name="csY18" fmla="*/ 18288 h 18288"/>
              <a:gd name="csX19" fmla="*/ 4690872 w 8229600"/>
              <a:gd name="csY19" fmla="*/ 18288 h 18288"/>
              <a:gd name="csX20" fmla="*/ 4087368 w 8229600"/>
              <a:gd name="csY20" fmla="*/ 18288 h 18288"/>
              <a:gd name="csX21" fmla="*/ 3401568 w 8229600"/>
              <a:gd name="csY21" fmla="*/ 18288 h 18288"/>
              <a:gd name="csX22" fmla="*/ 2798064 w 8229600"/>
              <a:gd name="csY22" fmla="*/ 18288 h 18288"/>
              <a:gd name="csX23" fmla="*/ 2276856 w 8229600"/>
              <a:gd name="csY23" fmla="*/ 18288 h 18288"/>
              <a:gd name="csX24" fmla="*/ 1426464 w 8229600"/>
              <a:gd name="csY24" fmla="*/ 18288 h 18288"/>
              <a:gd name="csX25" fmla="*/ 740664 w 8229600"/>
              <a:gd name="csY25" fmla="*/ 18288 h 18288"/>
              <a:gd name="csX26" fmla="*/ 0 w 8229600"/>
              <a:gd name="csY26" fmla="*/ 18288 h 18288"/>
              <a:gd name="csX27" fmla="*/ 0 w 8229600"/>
              <a:gd name="csY2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8940" y="5812"/>
                  <a:pt x="8229447" y="9773"/>
                  <a:pt x="8229600" y="18288"/>
                </a:cubicBezTo>
                <a:cubicBezTo>
                  <a:pt x="7940706" y="-9293"/>
                  <a:pt x="7792584" y="-16009"/>
                  <a:pt x="7461504" y="18288"/>
                </a:cubicBezTo>
                <a:cubicBezTo>
                  <a:pt x="7130424" y="52585"/>
                  <a:pt x="7080072" y="43845"/>
                  <a:pt x="6940296" y="18288"/>
                </a:cubicBezTo>
                <a:cubicBezTo>
                  <a:pt x="6800520" y="-7269"/>
                  <a:pt x="6672872" y="26671"/>
                  <a:pt x="6419088" y="18288"/>
                </a:cubicBezTo>
                <a:cubicBezTo>
                  <a:pt x="6165304" y="9905"/>
                  <a:pt x="5869721" y="4987"/>
                  <a:pt x="5650992" y="18288"/>
                </a:cubicBezTo>
                <a:cubicBezTo>
                  <a:pt x="5432263" y="31589"/>
                  <a:pt x="5308310" y="3023"/>
                  <a:pt x="5129784" y="18288"/>
                </a:cubicBezTo>
                <a:cubicBezTo>
                  <a:pt x="4951258" y="33553"/>
                  <a:pt x="4799696" y="15357"/>
                  <a:pt x="4690872" y="18288"/>
                </a:cubicBezTo>
                <a:cubicBezTo>
                  <a:pt x="4582048" y="21219"/>
                  <a:pt x="4311124" y="-7836"/>
                  <a:pt x="4087368" y="18288"/>
                </a:cubicBezTo>
                <a:cubicBezTo>
                  <a:pt x="3863612" y="44412"/>
                  <a:pt x="3730288" y="13374"/>
                  <a:pt x="3401568" y="18288"/>
                </a:cubicBezTo>
                <a:cubicBezTo>
                  <a:pt x="3072848" y="23202"/>
                  <a:pt x="3020684" y="32425"/>
                  <a:pt x="2798064" y="18288"/>
                </a:cubicBezTo>
                <a:cubicBezTo>
                  <a:pt x="2575444" y="4151"/>
                  <a:pt x="2440915" y="-7352"/>
                  <a:pt x="2276856" y="18288"/>
                </a:cubicBezTo>
                <a:cubicBezTo>
                  <a:pt x="2112797" y="43928"/>
                  <a:pt x="1726502" y="-9560"/>
                  <a:pt x="1426464" y="18288"/>
                </a:cubicBezTo>
                <a:cubicBezTo>
                  <a:pt x="1126426" y="46136"/>
                  <a:pt x="992925" y="21016"/>
                  <a:pt x="740664" y="18288"/>
                </a:cubicBezTo>
                <a:cubicBezTo>
                  <a:pt x="488403" y="15560"/>
                  <a:pt x="195650" y="-16061"/>
                  <a:pt x="0" y="18288"/>
                </a:cubicBezTo>
                <a:cubicBezTo>
                  <a:pt x="348" y="9455"/>
                  <a:pt x="654" y="3983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30508" y="6337"/>
                  <a:pt x="8228722" y="11778"/>
                  <a:pt x="8229600" y="18288"/>
                </a:cubicBezTo>
                <a:cubicBezTo>
                  <a:pt x="8075287" y="35054"/>
                  <a:pt x="7821366" y="21850"/>
                  <a:pt x="7626096" y="18288"/>
                </a:cubicBezTo>
                <a:cubicBezTo>
                  <a:pt x="7430826" y="14726"/>
                  <a:pt x="7320004" y="-9669"/>
                  <a:pt x="7022592" y="18288"/>
                </a:cubicBezTo>
                <a:cubicBezTo>
                  <a:pt x="6725180" y="46245"/>
                  <a:pt x="6348804" y="-14025"/>
                  <a:pt x="6172200" y="18288"/>
                </a:cubicBezTo>
                <a:cubicBezTo>
                  <a:pt x="5995596" y="50601"/>
                  <a:pt x="5788102" y="22890"/>
                  <a:pt x="5650992" y="18288"/>
                </a:cubicBezTo>
                <a:cubicBezTo>
                  <a:pt x="5513882" y="13686"/>
                  <a:pt x="5198399" y="29121"/>
                  <a:pt x="4882896" y="18288"/>
                </a:cubicBezTo>
                <a:cubicBezTo>
                  <a:pt x="4567393" y="7455"/>
                  <a:pt x="4557008" y="26965"/>
                  <a:pt x="4443984" y="18288"/>
                </a:cubicBezTo>
                <a:cubicBezTo>
                  <a:pt x="4330960" y="9611"/>
                  <a:pt x="4061674" y="28891"/>
                  <a:pt x="3758184" y="18288"/>
                </a:cubicBezTo>
                <a:cubicBezTo>
                  <a:pt x="3454694" y="7685"/>
                  <a:pt x="3380392" y="19119"/>
                  <a:pt x="3236976" y="18288"/>
                </a:cubicBezTo>
                <a:cubicBezTo>
                  <a:pt x="3093560" y="17457"/>
                  <a:pt x="2632116" y="37607"/>
                  <a:pt x="2386584" y="18288"/>
                </a:cubicBezTo>
                <a:cubicBezTo>
                  <a:pt x="2141052" y="-1031"/>
                  <a:pt x="2110884" y="28777"/>
                  <a:pt x="1947672" y="18288"/>
                </a:cubicBezTo>
                <a:cubicBezTo>
                  <a:pt x="1784460" y="7799"/>
                  <a:pt x="1535467" y="461"/>
                  <a:pt x="1261872" y="18288"/>
                </a:cubicBezTo>
                <a:cubicBezTo>
                  <a:pt x="988277" y="36115"/>
                  <a:pt x="1021096" y="10375"/>
                  <a:pt x="822960" y="18288"/>
                </a:cubicBezTo>
                <a:cubicBezTo>
                  <a:pt x="624824" y="26201"/>
                  <a:pt x="298309" y="1283"/>
                  <a:pt x="0" y="18288"/>
                </a:cubicBezTo>
                <a:cubicBezTo>
                  <a:pt x="-633" y="12278"/>
                  <a:pt x="-757" y="5867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26" y="1813076"/>
            <a:ext cx="5591091" cy="5105955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Current Economic Size</a:t>
            </a:r>
            <a:br>
              <a:rPr lang="en-US" sz="2000" dirty="0"/>
            </a:br>
            <a:r>
              <a:rPr lang="en-US" sz="2000" dirty="0"/>
              <a:t>• India became the </a:t>
            </a:r>
            <a:r>
              <a:rPr lang="en-US" sz="2000" b="1" dirty="0"/>
              <a:t>4th largest economy globally (2025)</a:t>
            </a:r>
            <a:br>
              <a:rPr lang="en-US" sz="2000" dirty="0"/>
            </a:br>
            <a:r>
              <a:rPr lang="en-US" sz="2000" dirty="0"/>
              <a:t>• Nominal GDP: </a:t>
            </a:r>
            <a:r>
              <a:rPr lang="en-US" sz="2000" b="1" dirty="0"/>
              <a:t>~USD 4.2–4.5 trillion</a:t>
            </a:r>
            <a:br>
              <a:rPr lang="en-US" sz="2000" dirty="0"/>
            </a:br>
            <a:r>
              <a:rPr lang="en-US" sz="2000" dirty="0"/>
              <a:t>• India overtook Japan in nominal GDP rankings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Growth Performance</a:t>
            </a:r>
            <a:br>
              <a:rPr lang="en-US" sz="2000" dirty="0"/>
            </a:br>
            <a:r>
              <a:rPr lang="en-US" sz="2000" dirty="0"/>
              <a:t>• GDP growth rate (2025): </a:t>
            </a:r>
            <a:r>
              <a:rPr lang="en-US" sz="2000" b="1" dirty="0"/>
              <a:t>~6.7% (IMF estimate)</a:t>
            </a:r>
            <a:br>
              <a:rPr lang="en-US" sz="2000" dirty="0"/>
            </a:br>
            <a:r>
              <a:rPr lang="en-US" sz="2000" dirty="0"/>
              <a:t>• India among the fastest-growing major economies (G20)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hlinkClick r:id="rId2"/>
              </a:rPr>
              <a:t>Q1 FY2025-26</a:t>
            </a:r>
            <a:r>
              <a:rPr lang="en-US" sz="2000" b="1" dirty="0"/>
              <a:t> (April-June 2025):</a:t>
            </a:r>
            <a:r>
              <a:rPr lang="en-US" sz="2000" dirty="0"/>
              <a:t> 7.8% real GDP growth.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hlinkClick r:id="rId3"/>
              </a:rPr>
              <a:t>Q2 FY2025-26</a:t>
            </a:r>
            <a:r>
              <a:rPr lang="en-US" sz="2000" b="1" dirty="0"/>
              <a:t> (July-Sept 2025):</a:t>
            </a:r>
            <a:r>
              <a:rPr lang="en-US" sz="2000" dirty="0"/>
              <a:t> 8.2% real GDP growth, a six-quarter high. 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Global Standing</a:t>
            </a:r>
            <a:br>
              <a:rPr lang="en-US" sz="2000" dirty="0"/>
            </a:br>
            <a:r>
              <a:rPr lang="en-US" sz="2000" dirty="0"/>
              <a:t>• Strong domestic demand supported by public capital expenditure</a:t>
            </a:r>
            <a:br>
              <a:rPr lang="en-US" sz="2000" dirty="0"/>
            </a:br>
            <a:r>
              <a:rPr lang="en-US" sz="2000" dirty="0"/>
              <a:t>• Rising role in global supply chains under the </a:t>
            </a:r>
            <a:r>
              <a:rPr lang="en-US" sz="2000" b="1" dirty="0"/>
              <a:t>China+1</a:t>
            </a:r>
            <a:r>
              <a:rPr lang="en-US" sz="2000" dirty="0"/>
              <a:t> strategy</a:t>
            </a:r>
          </a:p>
        </p:txBody>
      </p:sp>
      <p:pic>
        <p:nvPicPr>
          <p:cNvPr id="1026" name="Picture 2" descr="Indian Economy – Stock Axis Ventures">
            <a:extLst>
              <a:ext uri="{FF2B5EF4-FFF2-40B4-BE49-F238E27FC236}">
                <a16:creationId xmlns:a16="http://schemas.microsoft.com/office/drawing/2014/main" id="{480824F0-6D70-CEE8-5F27-2A7C7A06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0" r="24498" b="2"/>
          <a:stretch>
            <a:fillRect/>
          </a:stretch>
        </p:blipFill>
        <p:spPr bwMode="auto">
          <a:xfrm>
            <a:off x="5756743" y="2093976"/>
            <a:ext cx="2955798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18AAB3-27EA-40BD-A78B-7012C164B53A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C5FE0D9-A996-5268-3004-665E2196BD75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BC3508-51FA-2141-7E01-68C665BB57BA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7" name="Group 5">
                <a:extLst>
                  <a:ext uri="{FF2B5EF4-FFF2-40B4-BE49-F238E27FC236}">
                    <a16:creationId xmlns:a16="http://schemas.microsoft.com/office/drawing/2014/main" id="{97077637-26A9-E9AC-8B45-4A286F38B614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8" name="Freeform 6">
                  <a:extLst>
                    <a:ext uri="{FF2B5EF4-FFF2-40B4-BE49-F238E27FC236}">
                      <a16:creationId xmlns:a16="http://schemas.microsoft.com/office/drawing/2014/main" id="{53008B59-5BDC-FB76-A387-20B2D1F32D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Freeform 7">
                  <a:extLst>
                    <a:ext uri="{FF2B5EF4-FFF2-40B4-BE49-F238E27FC236}">
                      <a16:creationId xmlns:a16="http://schemas.microsoft.com/office/drawing/2014/main" id="{FD1EE251-2238-7E86-5F9F-E1238DC91CAE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8EEFBF-B9B3-D5D9-0100-BBFC30FCD875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A00D4C-C7B5-98AA-90AB-C1B6FC1C6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Press Release:Press Information Bureau">
            <a:extLst>
              <a:ext uri="{FF2B5EF4-FFF2-40B4-BE49-F238E27FC236}">
                <a16:creationId xmlns:a16="http://schemas.microsoft.com/office/drawing/2014/main" id="{6F102B82-EF34-2A72-7240-1A07A73C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3" r="1" b="1"/>
          <a:stretch>
            <a:fillRect/>
          </a:stretch>
        </p:blipFill>
        <p:spPr bwMode="auto">
          <a:xfrm>
            <a:off x="-27324" y="-179234"/>
            <a:ext cx="9171076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1" name="Group 1332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3322" name="Freeform: Shape 1332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23" name="Freeform: Shape 1332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24" name="Freeform: Shape 1332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3325" name="Freeform: Shape 1332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4644AC1-3E4B-539A-5E63-21A93978114C}"/>
              </a:ext>
            </a:extLst>
          </p:cNvPr>
          <p:cNvSpPr txBox="1"/>
          <p:nvPr/>
        </p:nvSpPr>
        <p:spPr>
          <a:xfrm>
            <a:off x="3183013" y="3870961"/>
            <a:ext cx="5872480" cy="2913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• </a:t>
            </a:r>
            <a:r>
              <a:rPr lang="en-US" sz="2400" b="1" dirty="0">
                <a:solidFill>
                  <a:schemeClr val="tx2"/>
                </a:solidFill>
              </a:rPr>
              <a:t>INS </a:t>
            </a:r>
            <a:r>
              <a:rPr lang="en-US" sz="2400" b="1" dirty="0" err="1">
                <a:solidFill>
                  <a:schemeClr val="tx2"/>
                </a:solidFill>
              </a:rPr>
              <a:t>Udaygiri</a:t>
            </a:r>
            <a:r>
              <a:rPr lang="en-US" sz="2400" dirty="0">
                <a:solidFill>
                  <a:schemeClr val="tx2"/>
                </a:solidFill>
              </a:rPr>
              <a:t> — Project 17A stealth frigate — </a:t>
            </a:r>
            <a:r>
              <a:rPr lang="en-US" sz="2400" b="1" dirty="0">
                <a:solidFill>
                  <a:schemeClr val="tx2"/>
                </a:solidFill>
              </a:rPr>
              <a:t>26 Aug 2025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• </a:t>
            </a:r>
            <a:r>
              <a:rPr lang="en-US" sz="2400" b="1" dirty="0">
                <a:solidFill>
                  <a:schemeClr val="tx2"/>
                </a:solidFill>
              </a:rPr>
              <a:t>INS </a:t>
            </a:r>
            <a:r>
              <a:rPr lang="en-US" sz="2400" b="1" dirty="0" err="1">
                <a:solidFill>
                  <a:schemeClr val="tx2"/>
                </a:solidFill>
              </a:rPr>
              <a:t>Himgiri</a:t>
            </a:r>
            <a:r>
              <a:rPr lang="en-US" sz="2400" dirty="0">
                <a:solidFill>
                  <a:schemeClr val="tx2"/>
                </a:solidFill>
              </a:rPr>
              <a:t> — Project 17A stealth guided-missile frigate — </a:t>
            </a:r>
            <a:r>
              <a:rPr lang="en-US" sz="2400" b="1" dirty="0">
                <a:solidFill>
                  <a:schemeClr val="tx2"/>
                </a:solidFill>
              </a:rPr>
              <a:t>26 Aug 2025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• </a:t>
            </a:r>
            <a:r>
              <a:rPr lang="en-US" sz="2400" b="1" dirty="0">
                <a:solidFill>
                  <a:schemeClr val="tx2"/>
                </a:solidFill>
              </a:rPr>
              <a:t>INS Surat</a:t>
            </a:r>
            <a:r>
              <a:rPr lang="en-US" sz="2400" dirty="0">
                <a:solidFill>
                  <a:schemeClr val="tx2"/>
                </a:solidFill>
              </a:rPr>
              <a:t> — Project 15B guided-missile destroyer — </a:t>
            </a:r>
            <a:r>
              <a:rPr lang="en-US" sz="2400" b="1" dirty="0">
                <a:solidFill>
                  <a:schemeClr val="tx2"/>
                </a:solidFill>
              </a:rPr>
              <a:t>Dec 2024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• </a:t>
            </a:r>
            <a:r>
              <a:rPr lang="en-US" sz="2400" b="1" dirty="0">
                <a:solidFill>
                  <a:schemeClr val="tx2"/>
                </a:solidFill>
              </a:rPr>
              <a:t>INS </a:t>
            </a:r>
            <a:r>
              <a:rPr lang="en-US" sz="2400" b="1" dirty="0" err="1">
                <a:solidFill>
                  <a:schemeClr val="tx2"/>
                </a:solidFill>
              </a:rPr>
              <a:t>Ikshak</a:t>
            </a:r>
            <a:r>
              <a:rPr lang="en-US" sz="2400" dirty="0">
                <a:solidFill>
                  <a:schemeClr val="tx2"/>
                </a:solidFill>
              </a:rPr>
              <a:t> — Survey vessel (SVL class) — </a:t>
            </a:r>
            <a:r>
              <a:rPr lang="en-US" sz="2400" b="1" dirty="0">
                <a:solidFill>
                  <a:schemeClr val="tx2"/>
                </a:solidFill>
              </a:rPr>
              <a:t>14 Aug 2025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9A671-1905-96F2-9DB5-B942F89887C0}"/>
              </a:ext>
            </a:extLst>
          </p:cNvPr>
          <p:cNvSpPr txBox="1"/>
          <p:nvPr/>
        </p:nvSpPr>
        <p:spPr>
          <a:xfrm>
            <a:off x="88507" y="4233757"/>
            <a:ext cx="25736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</a:rPr>
              <a:t>Naval Platforms Commissioned (India)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E63E7D-2906-E8E8-4745-227D12A8DC7C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1FEA527-33D6-B5C2-A160-BED864DBF3CC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433277-55C4-97B3-5FA1-14068C331D46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547BD477-7CFC-7F64-99AB-E54FEB1FB557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F56DE256-4306-1373-FD80-05B03660BDF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C645AE9B-8BB7-68FB-CE54-01EDFE2A6C72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0463BE-B1DB-4350-7471-066EC9D59A0F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286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299" y="-323851"/>
            <a:ext cx="3968748" cy="1628775"/>
          </a:xfrm>
        </p:spPr>
        <p:txBody>
          <a:bodyPr anchor="b">
            <a:normAutofit/>
          </a:bodyPr>
          <a:lstStyle/>
          <a:p>
            <a:r>
              <a:rPr lang="en-US" sz="3500"/>
              <a:t>Space &amp; Advanced Technology (2025)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33D43-6B22-D762-0195-A5F5EECCBC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24" r="20794"/>
          <a:stretch>
            <a:fillRect/>
          </a:stretch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0" y="1483360"/>
            <a:ext cx="4287520" cy="52324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600" b="1" dirty="0">
                <a:solidFill>
                  <a:srgbClr val="FF0000"/>
                </a:solidFill>
              </a:rPr>
              <a:t>Major Space Missions (2025)</a:t>
            </a:r>
            <a:endParaRPr lang="en-US" sz="26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B050"/>
                </a:solidFill>
              </a:rPr>
              <a:t>Navigation &amp; Communication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NVS-02</a:t>
            </a:r>
            <a:r>
              <a:rPr lang="en-US" sz="2400" dirty="0"/>
              <a:t> navigation satellite</a:t>
            </a:r>
            <a:br>
              <a:rPr lang="en-US" sz="2400" dirty="0"/>
            </a:br>
            <a:r>
              <a:rPr lang="en-US" sz="2400" dirty="0"/>
              <a:t>– Launched: </a:t>
            </a:r>
            <a:r>
              <a:rPr lang="en-US" sz="2400" b="1" dirty="0"/>
              <a:t>29 January 2025</a:t>
            </a:r>
            <a:br>
              <a:rPr lang="en-US" sz="2400" dirty="0"/>
            </a:br>
            <a:r>
              <a:rPr lang="en-US" sz="2400" dirty="0"/>
              <a:t>– Launch Vehicle: </a:t>
            </a:r>
            <a:r>
              <a:rPr lang="en-US" sz="2400" b="1" dirty="0"/>
              <a:t>GSLV-F15</a:t>
            </a:r>
            <a:br>
              <a:rPr lang="en-US" sz="2400" dirty="0"/>
            </a:br>
            <a:r>
              <a:rPr lang="en-US" sz="2400" dirty="0"/>
              <a:t>– Strengthened </a:t>
            </a:r>
            <a:r>
              <a:rPr lang="en-US" sz="2400" dirty="0" err="1"/>
              <a:t>NavIC</a:t>
            </a:r>
            <a:r>
              <a:rPr lang="en-US" sz="2400" dirty="0"/>
              <a:t> system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B050"/>
                </a:solidFill>
              </a:rPr>
              <a:t>Earth Observation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NISAR (NASA-ISRO SAR Mission)</a:t>
            </a:r>
            <a:br>
              <a:rPr lang="en-US" sz="2400" dirty="0"/>
            </a:br>
            <a:r>
              <a:rPr lang="en-US" sz="2400" dirty="0"/>
              <a:t>– Launched: </a:t>
            </a:r>
            <a:r>
              <a:rPr lang="en-US" sz="2400" b="1" dirty="0"/>
              <a:t>30 July 2025</a:t>
            </a:r>
            <a:br>
              <a:rPr lang="en-US" sz="2400" dirty="0"/>
            </a:br>
            <a:r>
              <a:rPr lang="en-US" sz="2400" dirty="0"/>
              <a:t>– Mission cost: </a:t>
            </a:r>
            <a:r>
              <a:rPr lang="en-US" sz="2400" b="1" dirty="0"/>
              <a:t>~USD 1.5 billion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00B050"/>
                </a:solidFill>
              </a:rPr>
              <a:t>Heavy Satellites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GSAT-7R / CMS-03</a:t>
            </a:r>
            <a:r>
              <a:rPr lang="en-US" sz="2400" dirty="0"/>
              <a:t> — 4,410 kg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BlueBird-6 (Block-2)</a:t>
            </a:r>
            <a:r>
              <a:rPr lang="en-US" sz="2400" dirty="0"/>
              <a:t> — 6,100 kg</a:t>
            </a:r>
            <a:br>
              <a:rPr lang="en-US" sz="2400" dirty="0"/>
            </a:br>
            <a:r>
              <a:rPr lang="en-US" sz="2400" dirty="0"/>
              <a:t>– Heaviest payload launched from Indian soil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25BC53-3991-FAAF-ECD5-614DD62472C0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154167E-E75C-BF67-DA53-A9671B0CA655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4443594-7AE5-98D3-233B-E6A7E7C67963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1" name="Group 5">
                <a:extLst>
                  <a:ext uri="{FF2B5EF4-FFF2-40B4-BE49-F238E27FC236}">
                    <a16:creationId xmlns:a16="http://schemas.microsoft.com/office/drawing/2014/main" id="{BA8A1C39-A012-707A-3003-F34E5B69F143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23F67818-2A7D-C54C-5207-D0046EC416B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4C660EAF-E17B-0EB2-F40A-DA4D0E7D3CA7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27C74E-7937-AC1D-6A67-BA554EBF4A30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" y="4067809"/>
            <a:ext cx="2265660" cy="2452687"/>
          </a:xfrm>
        </p:spPr>
        <p:txBody>
          <a:bodyPr anchor="ctr">
            <a:normAutofit/>
          </a:bodyPr>
          <a:lstStyle/>
          <a:p>
            <a:pPr algn="l"/>
            <a:r>
              <a:rPr lang="en-US" sz="3100" dirty="0"/>
              <a:t>Historic Space Milestones (2025)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AE21E-365E-29A2-4F55-16B8AFE08A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94" b="10864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760" y="3627120"/>
            <a:ext cx="7000220" cy="323088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• ISRO’s </a:t>
            </a:r>
            <a:r>
              <a:rPr lang="en-US" sz="2400" b="1" dirty="0"/>
              <a:t>100th orbital launch achieved</a:t>
            </a:r>
            <a:br>
              <a:rPr lang="en-US" sz="2400" dirty="0"/>
            </a:br>
            <a:r>
              <a:rPr lang="en-US" sz="2400" dirty="0"/>
              <a:t>• India became the </a:t>
            </a:r>
            <a:r>
              <a:rPr lang="en-US" sz="2400" b="1" dirty="0"/>
              <a:t>4th country globally</a:t>
            </a:r>
            <a:r>
              <a:rPr lang="en-US" sz="2400" dirty="0"/>
              <a:t> to demonstrate satellite docking capability</a:t>
            </a:r>
            <a:br>
              <a:rPr lang="en-US" sz="2400" dirty="0"/>
            </a:br>
            <a:r>
              <a:rPr lang="en-US" sz="2400" dirty="0"/>
              <a:t>• Expansion of </a:t>
            </a:r>
            <a:r>
              <a:rPr lang="en-US" sz="2400" dirty="0" err="1"/>
              <a:t>NavIC</a:t>
            </a:r>
            <a:r>
              <a:rPr lang="en-US" sz="2400" dirty="0"/>
              <a:t> satellite constellation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Launch Vehicles &amp; Ecosystem</a:t>
            </a:r>
            <a:br>
              <a:rPr lang="en-US" sz="2400" dirty="0"/>
            </a:br>
            <a:r>
              <a:rPr lang="en-US" sz="2400" dirty="0"/>
              <a:t>• LVM3: Proven heavy-lift launcher</a:t>
            </a:r>
            <a:br>
              <a:rPr lang="en-US" sz="2400" dirty="0"/>
            </a:br>
            <a:r>
              <a:rPr lang="en-US" sz="2400" dirty="0"/>
              <a:t>• GSLV series: Advanced cryogenic capability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Private Space Sector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300+ space startups</a:t>
            </a:r>
            <a:r>
              <a:rPr lang="en-US" sz="2400" dirty="0"/>
              <a:t> active</a:t>
            </a:r>
            <a:br>
              <a:rPr lang="en-US" sz="2400" dirty="0"/>
            </a:br>
            <a:r>
              <a:rPr lang="en-US" sz="2400" dirty="0"/>
              <a:t>• Vikram-1 (</a:t>
            </a:r>
            <a:r>
              <a:rPr lang="en-US" sz="2400" dirty="0" err="1"/>
              <a:t>Skyroot</a:t>
            </a:r>
            <a:r>
              <a:rPr lang="en-US" sz="2400" dirty="0"/>
              <a:t> Aerospace) — first private orbital rocket (ready)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Rectangle 1639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anchor="b">
            <a:normAutofit/>
          </a:bodyPr>
          <a:lstStyle/>
          <a:p>
            <a:r>
              <a:rPr lang="en-US" sz="4300" dirty="0"/>
              <a:t>India’s Global Image (2025)</a:t>
            </a:r>
          </a:p>
        </p:txBody>
      </p:sp>
      <p:sp>
        <p:nvSpPr>
          <p:cNvPr id="1639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2872899"/>
            <a:ext cx="3182691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Reliable economic partner</a:t>
            </a:r>
          </a:p>
          <a:p>
            <a:r>
              <a:rPr lang="en-US" sz="2800" dirty="0"/>
              <a:t>Space &amp; technology collaborator</a:t>
            </a:r>
          </a:p>
          <a:p>
            <a:r>
              <a:rPr lang="en-US" sz="2800" dirty="0"/>
              <a:t>Voice of Global South</a:t>
            </a:r>
          </a:p>
          <a:p>
            <a:r>
              <a:rPr lang="en-US" sz="2800" dirty="0"/>
              <a:t>Strong G20 and multilateral role</a:t>
            </a:r>
          </a:p>
        </p:txBody>
      </p:sp>
      <p:pic>
        <p:nvPicPr>
          <p:cNvPr id="16386" name="Picture 2" descr="TRENDS Research &amp; Advisory - Contemporary Indian Foreign Policy and its  Impact on India's Global Power Status">
            <a:extLst>
              <a:ext uri="{FF2B5EF4-FFF2-40B4-BE49-F238E27FC236}">
                <a16:creationId xmlns:a16="http://schemas.microsoft.com/office/drawing/2014/main" id="{59BCF068-7850-A1AF-DBBF-C86005C2C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7" r="32278" b="1"/>
          <a:stretch>
            <a:fillRect/>
          </a:stretch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2A6D17-BD57-A83F-E769-65C81F74D88B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74BFD5-B803-80D2-0511-40CBD222BF17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3F5810-59D5-B1F7-751A-3800F99F2E70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FC445464-F07F-BCE3-901B-AC898DD9D770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AE9E0996-BE25-E0EC-EB7D-1049648E22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8DDE7E2B-22CD-FE48-1CEF-D37AF8E0113A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EEB0A6-055D-0C5C-D940-E96A2C6C9D6E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/>
              <a:t>Final Message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sX0" fmla="*/ 0 w 7818120"/>
              <a:gd name="csY0" fmla="*/ 0 h 18288"/>
              <a:gd name="csX1" fmla="*/ 416966 w 7818120"/>
              <a:gd name="csY1" fmla="*/ 0 h 18288"/>
              <a:gd name="csX2" fmla="*/ 1146658 w 7818120"/>
              <a:gd name="csY2" fmla="*/ 0 h 18288"/>
              <a:gd name="csX3" fmla="*/ 1563624 w 7818120"/>
              <a:gd name="csY3" fmla="*/ 0 h 18288"/>
              <a:gd name="csX4" fmla="*/ 2136953 w 7818120"/>
              <a:gd name="csY4" fmla="*/ 0 h 18288"/>
              <a:gd name="csX5" fmla="*/ 2944825 w 7818120"/>
              <a:gd name="csY5" fmla="*/ 0 h 18288"/>
              <a:gd name="csX6" fmla="*/ 3596335 w 7818120"/>
              <a:gd name="csY6" fmla="*/ 0 h 18288"/>
              <a:gd name="csX7" fmla="*/ 4326026 w 7818120"/>
              <a:gd name="csY7" fmla="*/ 0 h 18288"/>
              <a:gd name="csX8" fmla="*/ 4899355 w 7818120"/>
              <a:gd name="csY8" fmla="*/ 0 h 18288"/>
              <a:gd name="csX9" fmla="*/ 5550865 w 7818120"/>
              <a:gd name="csY9" fmla="*/ 0 h 18288"/>
              <a:gd name="csX10" fmla="*/ 6358738 w 7818120"/>
              <a:gd name="csY10" fmla="*/ 0 h 18288"/>
              <a:gd name="csX11" fmla="*/ 6853885 w 7818120"/>
              <a:gd name="csY11" fmla="*/ 0 h 18288"/>
              <a:gd name="csX12" fmla="*/ 7818120 w 7818120"/>
              <a:gd name="csY12" fmla="*/ 0 h 18288"/>
              <a:gd name="csX13" fmla="*/ 7818120 w 7818120"/>
              <a:gd name="csY13" fmla="*/ 18288 h 18288"/>
              <a:gd name="csX14" fmla="*/ 7244791 w 7818120"/>
              <a:gd name="csY14" fmla="*/ 18288 h 18288"/>
              <a:gd name="csX15" fmla="*/ 6827825 w 7818120"/>
              <a:gd name="csY15" fmla="*/ 18288 h 18288"/>
              <a:gd name="csX16" fmla="*/ 6176315 w 7818120"/>
              <a:gd name="csY16" fmla="*/ 18288 h 18288"/>
              <a:gd name="csX17" fmla="*/ 5681167 w 7818120"/>
              <a:gd name="csY17" fmla="*/ 18288 h 18288"/>
              <a:gd name="csX18" fmla="*/ 5029657 w 7818120"/>
              <a:gd name="csY18" fmla="*/ 18288 h 18288"/>
              <a:gd name="csX19" fmla="*/ 4378147 w 7818120"/>
              <a:gd name="csY19" fmla="*/ 18288 h 18288"/>
              <a:gd name="csX20" fmla="*/ 3726637 w 7818120"/>
              <a:gd name="csY20" fmla="*/ 18288 h 18288"/>
              <a:gd name="csX21" fmla="*/ 3075127 w 7818120"/>
              <a:gd name="csY21" fmla="*/ 18288 h 18288"/>
              <a:gd name="csX22" fmla="*/ 2501798 w 7818120"/>
              <a:gd name="csY22" fmla="*/ 18288 h 18288"/>
              <a:gd name="csX23" fmla="*/ 1772107 w 7818120"/>
              <a:gd name="csY23" fmla="*/ 18288 h 18288"/>
              <a:gd name="csX24" fmla="*/ 1120597 w 7818120"/>
              <a:gd name="csY24" fmla="*/ 18288 h 18288"/>
              <a:gd name="csX25" fmla="*/ 0 w 7818120"/>
              <a:gd name="csY25" fmla="*/ 18288 h 18288"/>
              <a:gd name="csX26" fmla="*/ 0 w 7818120"/>
              <a:gd name="csY2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65A3A8F-77EA-36A5-547F-04AF186E6C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220256"/>
              </p:ext>
            </p:extLst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BFAAC25A-22B7-2B71-1F02-B95ED316B108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3524014-7157-E3DB-9776-994D7A2BB097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0DC33F9-7686-3838-B289-866ECA9CC38B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2" name="Group 5">
                <a:extLst>
                  <a:ext uri="{FF2B5EF4-FFF2-40B4-BE49-F238E27FC236}">
                    <a16:creationId xmlns:a16="http://schemas.microsoft.com/office/drawing/2014/main" id="{49FDB4A3-852D-ECF8-D79A-8CECA946DCF5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4" name="Freeform 6">
                  <a:extLst>
                    <a:ext uri="{FF2B5EF4-FFF2-40B4-BE49-F238E27FC236}">
                      <a16:creationId xmlns:a16="http://schemas.microsoft.com/office/drawing/2014/main" id="{8A89ED83-AA01-0D84-653A-B47B662731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Freeform 7">
                  <a:extLst>
                    <a:ext uri="{FF2B5EF4-FFF2-40B4-BE49-F238E27FC236}">
                      <a16:creationId xmlns:a16="http://schemas.microsoft.com/office/drawing/2014/main" id="{122F2F48-C8B4-0BF9-5BCB-27D2B102233D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7220C0-8A4C-9D25-B6AF-A8222F8DC379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EA040-BA93-3506-E5B1-8E97BBBF0D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216987" y="5181600"/>
            <a:ext cx="6873758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9EA252-F2FA-5512-047F-D08CA4588DB3}"/>
              </a:ext>
            </a:extLst>
          </p:cNvPr>
          <p:cNvSpPr/>
          <p:nvPr/>
        </p:nvSpPr>
        <p:spPr>
          <a:xfrm>
            <a:off x="1328737" y="5254391"/>
            <a:ext cx="6650259" cy="77493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cap="none" spc="0">
                <a:ln/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Thank you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18B59E-49C7-86DF-F3B5-2E37D8886F8A}"/>
              </a:ext>
            </a:extLst>
          </p:cNvPr>
          <p:cNvGrpSpPr/>
          <p:nvPr/>
        </p:nvGrpSpPr>
        <p:grpSpPr>
          <a:xfrm>
            <a:off x="215768" y="3864831"/>
            <a:ext cx="3237646" cy="1174750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454F7E-CB65-16C0-C8B3-9E223538639D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A055A32-7977-5B65-CB85-25ABA7D01DF2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1" name="Group 5">
                <a:extLst>
                  <a:ext uri="{FF2B5EF4-FFF2-40B4-BE49-F238E27FC236}">
                    <a16:creationId xmlns:a16="http://schemas.microsoft.com/office/drawing/2014/main" id="{12F25F24-5ED0-E6F1-7583-E4D716FD0D9D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05605C44-6F2B-37C3-DA2F-D0FEC8A892E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9BD45243-E504-1055-4299-702C2B958D5B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1F7F36-8A68-FD1E-41D2-A71B0E7A6957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>
                    <a:solidFill>
                      <a:schemeClr val="bg1"/>
                    </a:solidFill>
                  </a:rPr>
                  <a:t>Col R K Sinha’s</a:t>
                </a:r>
              </a:p>
              <a:p>
                <a:r>
                  <a:rPr lang="pt-BR" sz="1100" dirty="0">
                    <a:solidFill>
                      <a:schemeClr val="bg1"/>
                    </a:solidFill>
                  </a:rPr>
                  <a:t>GURUDEVAS SSB </a:t>
                </a:r>
              </a:p>
              <a:p>
                <a:r>
                  <a:rPr lang="pt-BR" sz="1100" dirty="0">
                    <a:solidFill>
                      <a:schemeClr val="bg1"/>
                    </a:solidFill>
                  </a:rPr>
                  <a:t>ACADEMY | Pune</a:t>
                </a:r>
              </a:p>
              <a:p>
                <a:r>
                  <a:rPr lang="en-US" sz="1100" b="1" dirty="0">
                    <a:solidFill>
                      <a:schemeClr val="bg1"/>
                    </a:solidFill>
                  </a:rPr>
                  <a:t>9890888414/8625888414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44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512C23-2DF3-DFD0-E4CA-742CFC74A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806115"/>
              </p:ext>
            </p:extLst>
          </p:nvPr>
        </p:nvGraphicFramePr>
        <p:xfrm>
          <a:off x="482600" y="1346293"/>
          <a:ext cx="8178801" cy="502679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14666">
                  <a:extLst>
                    <a:ext uri="{9D8B030D-6E8A-4147-A177-3AD203B41FA5}">
                      <a16:colId xmlns:a16="http://schemas.microsoft.com/office/drawing/2014/main" val="3335190895"/>
                    </a:ext>
                  </a:extLst>
                </a:gridCol>
                <a:gridCol w="1948554">
                  <a:extLst>
                    <a:ext uri="{9D8B030D-6E8A-4147-A177-3AD203B41FA5}">
                      <a16:colId xmlns:a16="http://schemas.microsoft.com/office/drawing/2014/main" val="3567998578"/>
                    </a:ext>
                  </a:extLst>
                </a:gridCol>
                <a:gridCol w="2273971">
                  <a:extLst>
                    <a:ext uri="{9D8B030D-6E8A-4147-A177-3AD203B41FA5}">
                      <a16:colId xmlns:a16="http://schemas.microsoft.com/office/drawing/2014/main" val="4223036455"/>
                    </a:ext>
                  </a:extLst>
                </a:gridCol>
                <a:gridCol w="2441610">
                  <a:extLst>
                    <a:ext uri="{9D8B030D-6E8A-4147-A177-3AD203B41FA5}">
                      <a16:colId xmlns:a16="http://schemas.microsoft.com/office/drawing/2014/main" val="1856442150"/>
                    </a:ext>
                  </a:extLst>
                </a:gridCol>
              </a:tblGrid>
              <a:tr h="14767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Rank (2025)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Country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GDP Size (USD Trillion)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GDP Growth Rate – 2025 (%)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extLst>
                  <a:ext uri="{0D108BD9-81ED-4DB2-BD59-A6C34878D82A}">
                    <a16:rowId xmlns:a16="http://schemas.microsoft.com/office/drawing/2014/main" val="3548907721"/>
                  </a:ext>
                </a:extLst>
              </a:tr>
              <a:tr h="1050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1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United States</a:t>
                      </a:r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30.6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2.0%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extLst>
                  <a:ext uri="{0D108BD9-81ED-4DB2-BD59-A6C34878D82A}">
                    <a16:rowId xmlns:a16="http://schemas.microsoft.com/office/drawing/2014/main" val="2071045987"/>
                  </a:ext>
                </a:extLst>
              </a:tr>
              <a:tr h="62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2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China</a:t>
                      </a:r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19.4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4.8%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extLst>
                  <a:ext uri="{0D108BD9-81ED-4DB2-BD59-A6C34878D82A}">
                    <a16:rowId xmlns:a16="http://schemas.microsoft.com/office/drawing/2014/main" val="32615566"/>
                  </a:ext>
                </a:extLst>
              </a:tr>
              <a:tr h="62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3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Germany</a:t>
                      </a:r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4.9–5.0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0.2%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extLst>
                  <a:ext uri="{0D108BD9-81ED-4DB2-BD59-A6C34878D82A}">
                    <a16:rowId xmlns:a16="http://schemas.microsoft.com/office/drawing/2014/main" val="444386250"/>
                  </a:ext>
                </a:extLst>
              </a:tr>
              <a:tr h="62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4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India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~4.18–4.25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6.7%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extLst>
                  <a:ext uri="{0D108BD9-81ED-4DB2-BD59-A6C34878D82A}">
                    <a16:rowId xmlns:a16="http://schemas.microsoft.com/office/drawing/2014/main" val="383367713"/>
                  </a:ext>
                </a:extLst>
              </a:tr>
              <a:tr h="624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5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Japan</a:t>
                      </a:r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/>
                        <a:t>~4.15–4.18</a:t>
                      </a:r>
                      <a:endParaRPr lang="en-US" sz="2800"/>
                    </a:p>
                  </a:txBody>
                  <a:tcPr marL="142000" marR="142000" marT="71000" marB="7100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b="1" dirty="0"/>
                        <a:t>1.1%</a:t>
                      </a:r>
                      <a:endParaRPr lang="en-US" sz="2800" dirty="0"/>
                    </a:p>
                  </a:txBody>
                  <a:tcPr marL="142000" marR="142000" marT="71000" marB="71000" anchor="ctr"/>
                </a:tc>
                <a:extLst>
                  <a:ext uri="{0D108BD9-81ED-4DB2-BD59-A6C34878D82A}">
                    <a16:rowId xmlns:a16="http://schemas.microsoft.com/office/drawing/2014/main" val="282702485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B65B320-5D42-54A2-418E-429BAD8CBA6B}"/>
              </a:ext>
            </a:extLst>
          </p:cNvPr>
          <p:cNvGrpSpPr/>
          <p:nvPr/>
        </p:nvGrpSpPr>
        <p:grpSpPr>
          <a:xfrm>
            <a:off x="357759" y="50031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D6617A-F216-5D16-457D-01ABFA31AA7E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73A6C4-8E84-F5BC-EAA6-27D5CF9CE0F3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1" name="Group 5">
                <a:extLst>
                  <a:ext uri="{FF2B5EF4-FFF2-40B4-BE49-F238E27FC236}">
                    <a16:creationId xmlns:a16="http://schemas.microsoft.com/office/drawing/2014/main" id="{45E210B4-176F-AA2C-3867-D715E45B164E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3" name="Freeform 6">
                  <a:extLst>
                    <a:ext uri="{FF2B5EF4-FFF2-40B4-BE49-F238E27FC236}">
                      <a16:creationId xmlns:a16="http://schemas.microsoft.com/office/drawing/2014/main" id="{2E51473A-5B3B-C465-AA1D-7E51DF52468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Freeform 7">
                  <a:extLst>
                    <a:ext uri="{FF2B5EF4-FFF2-40B4-BE49-F238E27FC236}">
                      <a16:creationId xmlns:a16="http://schemas.microsoft.com/office/drawing/2014/main" id="{A1FA1A2F-3285-C21C-466B-052E9486DABF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1C7D22-4B68-A3CE-DD47-05C910FC8413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649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Fundamental Reset to Drive Manufacturing Growth - INSIGHTS IAS -  Simplifying UPSC IAS Exam Preparation">
            <a:extLst>
              <a:ext uri="{FF2B5EF4-FFF2-40B4-BE49-F238E27FC236}">
                <a16:creationId xmlns:a16="http://schemas.microsoft.com/office/drawing/2014/main" id="{C5923E77-15A4-DFBB-E96D-62120F5F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5" r="35131" b="-2"/>
          <a:stretch>
            <a:fillRect/>
          </a:stretch>
        </p:blipFill>
        <p:spPr bwMode="auto">
          <a:xfrm>
            <a:off x="20" y="-2"/>
            <a:ext cx="40576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405685"/>
            <a:ext cx="4113213" cy="1559301"/>
          </a:xfrm>
        </p:spPr>
        <p:txBody>
          <a:bodyPr>
            <a:normAutofit/>
          </a:bodyPr>
          <a:lstStyle/>
          <a:p>
            <a:r>
              <a:rPr lang="en-US" sz="3500" dirty="0"/>
              <a:t>Manufacturing &amp;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647" y="2370671"/>
            <a:ext cx="5086333" cy="4487329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Manufacturing Growth</a:t>
            </a:r>
            <a:br>
              <a:rPr lang="en-US" sz="2400" dirty="0"/>
            </a:br>
            <a:r>
              <a:rPr lang="en-US" sz="2400" dirty="0"/>
              <a:t>• Manufacturing sector growth: </a:t>
            </a:r>
            <a:r>
              <a:rPr lang="en-US" sz="2400" b="1" dirty="0"/>
              <a:t>~6.2%</a:t>
            </a:r>
            <a:br>
              <a:rPr lang="en-US" sz="2400" dirty="0"/>
            </a:br>
            <a:r>
              <a:rPr lang="en-US" sz="2400" dirty="0"/>
              <a:t>• Manufacturing share targeted towards </a:t>
            </a:r>
            <a:r>
              <a:rPr lang="en-US" sz="2400" b="1" dirty="0"/>
              <a:t>25% of GDP</a:t>
            </a:r>
            <a:r>
              <a:rPr lang="en-US" sz="2400" dirty="0"/>
              <a:t> under </a:t>
            </a:r>
            <a:r>
              <a:rPr lang="en-US" sz="2400" i="1" dirty="0"/>
              <a:t>Make in India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Infrastructure Push (2025 Data)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u="sng" dirty="0"/>
              <a:t>National Highways</a:t>
            </a:r>
            <a:br>
              <a:rPr lang="en-US" sz="2400" dirty="0"/>
            </a:br>
            <a:r>
              <a:rPr lang="en-US" sz="2400" dirty="0"/>
              <a:t>• Total National Highways network: </a:t>
            </a:r>
            <a:r>
              <a:rPr lang="en-US" sz="2400" b="1" dirty="0"/>
              <a:t>146,145 km</a:t>
            </a:r>
            <a:br>
              <a:rPr lang="en-US" sz="2400" dirty="0"/>
            </a:br>
            <a:r>
              <a:rPr lang="en-US" sz="2400" dirty="0"/>
              <a:t>• National Highways constructed in </a:t>
            </a:r>
            <a:r>
              <a:rPr lang="en-US" sz="2400" b="1" dirty="0"/>
              <a:t>FY 2024–25: 5,614 km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b="1" u="sng" dirty="0"/>
              <a:t>Capital &amp; Infrastructure Spending</a:t>
            </a:r>
            <a:br>
              <a:rPr lang="en-US" sz="2400" dirty="0"/>
            </a:br>
            <a:r>
              <a:rPr lang="en-US" sz="2400" dirty="0"/>
              <a:t>• Union Government capital expenditure (FY 2024–25):</a:t>
            </a:r>
            <a:br>
              <a:rPr lang="en-US" sz="2400" dirty="0"/>
            </a:br>
            <a:r>
              <a:rPr lang="en-US" sz="2400" b="1" dirty="0"/>
              <a:t>₹10.52 trillion (~USD 123 billion)</a:t>
            </a:r>
            <a:br>
              <a:rPr lang="en-US" sz="2400" dirty="0"/>
            </a:br>
            <a:r>
              <a:rPr lang="en-US" sz="2400" dirty="0"/>
              <a:t>• Capital expenditure target (FY 2025–26):</a:t>
            </a:r>
            <a:br>
              <a:rPr lang="en-US" sz="2400" dirty="0"/>
            </a:br>
            <a:r>
              <a:rPr lang="en-US" sz="2400" b="1" dirty="0"/>
              <a:t>₹11.21 lakh crore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92B5F8-B3FB-26E6-B6C9-CCC07DD538B7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BC7F078-6CC1-32F6-F8EC-06DF4C58EE97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722F96-D44F-C770-23BA-16DC546F5E71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7C8CB988-4542-D7BF-E801-CB87A845CFC8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88DFA8C8-9DCD-C9FB-31FF-388CB648E36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D2879B14-F8C5-D418-053F-F0C4A92A8DBD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524A012-19BA-28C7-1BE7-B4005FECAB86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>
                    <a:solidFill>
                      <a:srgbClr val="FF0000"/>
                    </a:solidFill>
                  </a:rPr>
                  <a:t>Col R K Sinha’s</a:t>
                </a:r>
              </a:p>
              <a:p>
                <a:r>
                  <a:rPr lang="pt-BR" sz="1100" dirty="0">
                    <a:solidFill>
                      <a:srgbClr val="FF0000"/>
                    </a:solidFill>
                  </a:rPr>
                  <a:t>GURUDEVAS SSB </a:t>
                </a:r>
              </a:p>
              <a:p>
                <a:r>
                  <a:rPr lang="pt-BR" sz="1100" dirty="0">
                    <a:solidFill>
                      <a:srgbClr val="FF0000"/>
                    </a:solidFill>
                  </a:rPr>
                  <a:t>ACADEMY | Pune</a:t>
                </a:r>
              </a:p>
              <a:p>
                <a:r>
                  <a:rPr lang="en-US" sz="1100" b="1" dirty="0">
                    <a:solidFill>
                      <a:srgbClr val="FF0000"/>
                    </a:solidFill>
                  </a:rPr>
                  <a:t>9890888414/8625888414</a:t>
                </a:r>
                <a:endParaRPr lang="en-US" sz="1100" dirty="0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2CD6E4-EA32-F05C-2635-B3D6CDDA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nfrastructure Expansion: Progress, challenges and opportunities in the  railway sector - Indian Infrastructure">
            <a:extLst>
              <a:ext uri="{FF2B5EF4-FFF2-40B4-BE49-F238E27FC236}">
                <a16:creationId xmlns:a16="http://schemas.microsoft.com/office/drawing/2014/main" id="{44D8EB07-8DC8-7CFD-9EB0-A192CC52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7" r="29908" b="1"/>
          <a:stretch>
            <a:fillRect/>
          </a:stretch>
        </p:blipFill>
        <p:spPr bwMode="auto">
          <a:xfrm>
            <a:off x="20" y="-2"/>
            <a:ext cx="40576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1E134-E754-DF56-F351-3CD0905E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/>
              <a:t>Manufacturing &amp;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F87EA-00D2-8DFD-9FB4-80C506188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647" y="2370671"/>
            <a:ext cx="4927599" cy="4487329"/>
          </a:xfrm>
        </p:spPr>
        <p:txBody>
          <a:bodyPr anchor="ctr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Rail Infrastructure</a:t>
            </a:r>
            <a:br>
              <a:rPr lang="en-US" sz="2800" dirty="0"/>
            </a:br>
            <a:r>
              <a:rPr lang="en-US" sz="2800" dirty="0"/>
              <a:t>• Indian Railways budgetary capital spend crossed</a:t>
            </a:r>
            <a:br>
              <a:rPr lang="en-US" sz="2800" dirty="0"/>
            </a:br>
            <a:r>
              <a:rPr lang="en-US" sz="2800" b="1" dirty="0"/>
              <a:t>₹2.03 lakh crore</a:t>
            </a:r>
            <a:r>
              <a:rPr lang="en-US" sz="2800" dirty="0"/>
              <a:t> by December 2025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Dedicated Freight Corridors</a:t>
            </a:r>
            <a:br>
              <a:rPr lang="en-US" sz="2800" dirty="0"/>
            </a:br>
            <a:r>
              <a:rPr lang="en-US" sz="2800" dirty="0"/>
              <a:t>• Eastern &amp; Western DFCs substantially operational, enabling faster freight movement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PM Gati Shakti</a:t>
            </a:r>
            <a:br>
              <a:rPr lang="en-US" sz="2800" dirty="0"/>
            </a:br>
            <a:r>
              <a:rPr lang="en-US" sz="2800" dirty="0"/>
              <a:t>• </a:t>
            </a:r>
            <a:r>
              <a:rPr lang="en-US" sz="2800" b="1" dirty="0"/>
              <a:t>208 large infrastructure projects</a:t>
            </a:r>
            <a:r>
              <a:rPr lang="en-US" sz="2800" dirty="0"/>
              <a:t> worth</a:t>
            </a:r>
            <a:br>
              <a:rPr lang="en-US" sz="2800" dirty="0"/>
            </a:br>
            <a:r>
              <a:rPr lang="en-US" sz="2800" b="1" dirty="0"/>
              <a:t>₹15.39 lakh crore</a:t>
            </a:r>
            <a:r>
              <a:rPr lang="en-US" sz="2800" dirty="0"/>
              <a:t> assessed for integrated planning and execution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43FCD6-543C-DA35-BFEF-2AEFADAB1513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AA029BE-CAA4-82CC-D321-6C77364131B9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568375-C8F1-C01E-62BB-86DD71F33466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2B64F14B-774C-6A93-0EC6-C65B65660855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73AF3E1D-1841-CAC8-2FA7-F0949E35BF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7E7973FE-2D3A-5086-8411-8C9114C544F1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DF6212-526D-D37F-1136-E6F8C024ABC4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3487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04C6A-4B1C-4B28-CE03-B16D8671477C}"/>
              </a:ext>
            </a:extLst>
          </p:cNvPr>
          <p:cNvSpPr txBox="1"/>
          <p:nvPr/>
        </p:nvSpPr>
        <p:spPr>
          <a:xfrm>
            <a:off x="1" y="2407920"/>
            <a:ext cx="4389120" cy="445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• Broad-Gauge (BG) network size: </a:t>
            </a:r>
            <a:r>
              <a:rPr lang="en-US" sz="2800" b="1" dirty="0"/>
              <a:t>~70,000 Route </a:t>
            </a:r>
            <a:r>
              <a:rPr lang="en-US" sz="2800" b="1" dirty="0" err="1"/>
              <a:t>Kilometres</a:t>
            </a:r>
            <a:r>
              <a:rPr lang="en-US" sz="2800" b="1" dirty="0"/>
              <a:t> (RKM)</a:t>
            </a:r>
            <a:br>
              <a:rPr lang="en-US" sz="2800" b="1" dirty="0"/>
            </a:br>
            <a:br>
              <a:rPr lang="en-US" sz="2800" dirty="0"/>
            </a:br>
            <a:r>
              <a:rPr lang="en-US" sz="2800" dirty="0"/>
              <a:t>• Electrified: </a:t>
            </a:r>
            <a:r>
              <a:rPr lang="en-US" sz="2800" b="1" dirty="0"/>
              <a:t>99.2% (≈69,426 RKM)</a:t>
            </a:r>
            <a:r>
              <a:rPr lang="en-US" sz="2800" dirty="0"/>
              <a:t> — among the </a:t>
            </a:r>
            <a:r>
              <a:rPr lang="en-US" sz="2800" b="1" dirty="0"/>
              <a:t>world’s most electrified rail systems</a:t>
            </a:r>
            <a:br>
              <a:rPr lang="en-US" sz="2800" b="1" dirty="0"/>
            </a:br>
            <a:br>
              <a:rPr lang="en-US" sz="2800" dirty="0"/>
            </a:br>
            <a:r>
              <a:rPr lang="en-US" sz="2800" dirty="0"/>
              <a:t>• Remaining: </a:t>
            </a:r>
            <a:r>
              <a:rPr lang="en-US" sz="2800" b="1" dirty="0"/>
              <a:t>574 RKM (0.8%)</a:t>
            </a:r>
            <a:r>
              <a:rPr lang="en-US" sz="2800" dirty="0"/>
              <a:t> in limited sections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• Electrification achieved </a:t>
            </a:r>
            <a:r>
              <a:rPr lang="en-US" sz="2800" b="1" dirty="0"/>
              <a:t>2014–2025: 46,900+ RKM</a:t>
            </a:r>
            <a:r>
              <a:rPr lang="en-US" sz="2800" dirty="0"/>
              <a:t> (more than double the previous 60 years)</a:t>
            </a:r>
          </a:p>
        </p:txBody>
      </p:sp>
      <p:pic>
        <p:nvPicPr>
          <p:cNvPr id="2050" name="Picture 2" descr="Electrifying Indian Railways: Embracing Clean Energy Initiatives | IBEF">
            <a:extLst>
              <a:ext uri="{FF2B5EF4-FFF2-40B4-BE49-F238E27FC236}">
                <a16:creationId xmlns:a16="http://schemas.microsoft.com/office/drawing/2014/main" id="{243E769F-EF46-9D13-F3F4-426079A90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r="42115" b="1"/>
          <a:stretch>
            <a:fillRect/>
          </a:stretch>
        </p:blipFill>
        <p:spPr bwMode="auto">
          <a:xfrm>
            <a:off x="4572000" y="1"/>
            <a:ext cx="4577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53C1A-1B8B-22F9-4C4A-4E5890D23D45}"/>
              </a:ext>
            </a:extLst>
          </p:cNvPr>
          <p:cNvSpPr txBox="1"/>
          <p:nvPr/>
        </p:nvSpPr>
        <p:spPr>
          <a:xfrm>
            <a:off x="134565" y="196586"/>
            <a:ext cx="4173220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800" b="1" dirty="0"/>
              <a:t>Indian Railways — </a:t>
            </a:r>
          </a:p>
          <a:p>
            <a:pPr>
              <a:spcAft>
                <a:spcPts val="600"/>
              </a:spcAft>
              <a:buNone/>
            </a:pPr>
            <a:r>
              <a:rPr lang="en-US" sz="2800" b="1" dirty="0"/>
              <a:t>Historic Milestones (2025)Near-Complete Railway Electrification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F57C9F-4476-1082-6D65-417856D517C4}"/>
              </a:ext>
            </a:extLst>
          </p:cNvPr>
          <p:cNvGrpSpPr/>
          <p:nvPr/>
        </p:nvGrpSpPr>
        <p:grpSpPr>
          <a:xfrm>
            <a:off x="4675507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C6AF615-3087-97E4-EAE3-C905F5EAA2B4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45B6B2-055E-97FC-7B69-18612844D240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FDF0F28A-B8E6-9E33-D6C1-84958E76B724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DBD46345-AFB0-C9FD-69E3-18F39DF9B97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1D3A6A0D-59A1-ACBD-B228-8FC084194B8A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B03525-1EA1-B94E-6BDF-4A68CE6DE6EC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741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2A3AD3-E207-82BB-54BE-95FBAC19A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D86DDE-78B5-F315-C6F8-3437800E1BFD}"/>
              </a:ext>
            </a:extLst>
          </p:cNvPr>
          <p:cNvSpPr txBox="1"/>
          <p:nvPr/>
        </p:nvSpPr>
        <p:spPr>
          <a:xfrm>
            <a:off x="111687" y="2286000"/>
            <a:ext cx="4379033" cy="457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• </a:t>
            </a:r>
            <a:r>
              <a:rPr lang="en-US" sz="2400" b="1" dirty="0"/>
              <a:t>Manufacturing completed</a:t>
            </a:r>
            <a:r>
              <a:rPr lang="en-US" sz="2400" dirty="0"/>
              <a:t>; pilot project of Indian Railways (RDSO-specified)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World’s longest (10 coaches) &amp; most powerful Hydrogen train on Broad Gauge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Total power:</a:t>
            </a:r>
            <a:r>
              <a:rPr lang="en-US" sz="2400" dirty="0"/>
              <a:t> </a:t>
            </a:r>
            <a:r>
              <a:rPr lang="en-US" sz="2400" b="1" dirty="0"/>
              <a:t>2400 kW</a:t>
            </a:r>
            <a:br>
              <a:rPr lang="en-US" sz="2400" dirty="0"/>
            </a:br>
            <a:r>
              <a:rPr lang="en-US" sz="2400" dirty="0"/>
              <a:t>– Two Driving Power Cars: </a:t>
            </a:r>
            <a:r>
              <a:rPr lang="en-US" sz="2400" b="1" dirty="0"/>
              <a:t>1200 kW each</a:t>
            </a: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Zero CO₂ emissions</a:t>
            </a:r>
            <a:r>
              <a:rPr lang="en-US" sz="2400" dirty="0"/>
              <a:t> (only water </a:t>
            </a:r>
            <a:r>
              <a:rPr lang="en-US" sz="2400" dirty="0" err="1"/>
              <a:t>vapour</a:t>
            </a:r>
            <a:r>
              <a:rPr lang="en-US" sz="2400" dirty="0"/>
              <a:t>)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• </a:t>
            </a:r>
            <a:r>
              <a:rPr lang="en-US" sz="2400" b="1" dirty="0"/>
              <a:t>Green hydrogen plant (electrolysis-based)</a:t>
            </a:r>
            <a:r>
              <a:rPr lang="en-US" sz="2400" dirty="0"/>
              <a:t> established at </a:t>
            </a:r>
            <a:r>
              <a:rPr lang="en-US" sz="2400" b="1" dirty="0"/>
              <a:t>Jind, Haryana</a:t>
            </a:r>
            <a:br>
              <a:rPr lang="en-US" sz="2400" dirty="0"/>
            </a:br>
            <a:r>
              <a:rPr lang="en-US" sz="2400" dirty="0"/>
              <a:t>• Major step toward </a:t>
            </a:r>
            <a:r>
              <a:rPr lang="en-US" sz="2400" b="1" dirty="0"/>
              <a:t>next-generation clean rail traction</a:t>
            </a:r>
            <a:endParaRPr lang="en-US" sz="2400" dirty="0"/>
          </a:p>
        </p:txBody>
      </p:sp>
      <p:pic>
        <p:nvPicPr>
          <p:cNvPr id="3074" name="Picture 2" descr="India's first hydrogen-powered train is ready! Railway minister Ashwini  Vaishnaw shares sneak peek - watch video - Times of India">
            <a:extLst>
              <a:ext uri="{FF2B5EF4-FFF2-40B4-BE49-F238E27FC236}">
                <a16:creationId xmlns:a16="http://schemas.microsoft.com/office/drawing/2014/main" id="{3E8B5070-CD27-2EBF-554F-62C55ABD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5" r="27893"/>
          <a:stretch>
            <a:fillRect/>
          </a:stretch>
        </p:blipFill>
        <p:spPr bwMode="auto">
          <a:xfrm>
            <a:off x="4566882" y="-1932"/>
            <a:ext cx="4577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68113-1E8D-B3D8-F2C4-C250079701BD}"/>
              </a:ext>
            </a:extLst>
          </p:cNvPr>
          <p:cNvSpPr txBox="1"/>
          <p:nvPr/>
        </p:nvSpPr>
        <p:spPr>
          <a:xfrm>
            <a:off x="111687" y="321235"/>
            <a:ext cx="3416300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India’s First Hydrogen-Powered Train (</a:t>
            </a:r>
            <a:r>
              <a:rPr lang="en-US" sz="2800" b="1" dirty="0" err="1"/>
              <a:t>Atmanirbhar</a:t>
            </a:r>
            <a:r>
              <a:rPr lang="en-US" sz="2800" b="1" dirty="0"/>
              <a:t> Bharat)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3290C-F38E-C302-B466-05913601DD20}"/>
              </a:ext>
            </a:extLst>
          </p:cNvPr>
          <p:cNvGrpSpPr/>
          <p:nvPr/>
        </p:nvGrpSpPr>
        <p:grpSpPr>
          <a:xfrm>
            <a:off x="4693263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A0A448C-7F6C-6B48-E6E4-002D89F09E07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7249B2-6F9D-5E68-201C-F00CB2AA4846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9A4C186D-5501-5C1A-B318-435EA610B548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6F00A535-F306-658D-E866-FD90EDC048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88E8F94B-944B-FEC3-17CE-BCDBAEB0EF4C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96574E3-E087-E042-037E-047C9CED0694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>
                    <a:solidFill>
                      <a:schemeClr val="bg1"/>
                    </a:solidFill>
                  </a:rPr>
                  <a:t>Col R K Sinha’s</a:t>
                </a:r>
              </a:p>
              <a:p>
                <a:r>
                  <a:rPr lang="pt-BR" sz="1100" dirty="0">
                    <a:solidFill>
                      <a:schemeClr val="bg1"/>
                    </a:solidFill>
                  </a:rPr>
                  <a:t>GURUDEVAS SSB </a:t>
                </a:r>
              </a:p>
              <a:p>
                <a:r>
                  <a:rPr lang="pt-BR" sz="1100" dirty="0">
                    <a:solidFill>
                      <a:schemeClr val="bg1"/>
                    </a:solidFill>
                  </a:rPr>
                  <a:t>ACADEMY | Pune</a:t>
                </a:r>
              </a:p>
              <a:p>
                <a:r>
                  <a:rPr lang="en-US" sz="1100" b="1" dirty="0">
                    <a:solidFill>
                      <a:schemeClr val="bg1"/>
                    </a:solidFill>
                  </a:rPr>
                  <a:t>9890888414/8625888414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6276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87F99-65EE-2ACB-A141-077E6D41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SBRL Project to have enhanced safety measures under Comprehensive Disaster  Management Plan - greaterkashmir">
            <a:extLst>
              <a:ext uri="{FF2B5EF4-FFF2-40B4-BE49-F238E27FC236}">
                <a16:creationId xmlns:a16="http://schemas.microsoft.com/office/drawing/2014/main" id="{E7917451-1434-EA27-5DD7-331FB7EA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2"/>
          <a:stretch>
            <a:fillRect/>
          </a:stretch>
        </p:blipFill>
        <p:spPr bwMode="auto"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5971C-46BA-E97B-08C5-A17803BD80FB}"/>
              </a:ext>
            </a:extLst>
          </p:cNvPr>
          <p:cNvSpPr txBox="1"/>
          <p:nvPr/>
        </p:nvSpPr>
        <p:spPr>
          <a:xfrm>
            <a:off x="111760" y="3576320"/>
            <a:ext cx="8940800" cy="3281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Kashmir Rail Connectivity — USBRL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</a:t>
            </a:r>
            <a:r>
              <a:rPr lang="en-US" sz="2000" b="1" dirty="0"/>
              <a:t>Udhampur–Srinagar–Baramulla Rail Link (USBRL)</a:t>
            </a:r>
            <a:r>
              <a:rPr lang="en-US" sz="2000" dirty="0"/>
              <a:t> fully operational</a:t>
            </a:r>
            <a:br>
              <a:rPr lang="en-US" sz="2000" dirty="0"/>
            </a:br>
            <a:r>
              <a:rPr lang="en-US" sz="2000" dirty="0"/>
              <a:t>• </a:t>
            </a:r>
            <a:r>
              <a:rPr lang="en-US" sz="2000" b="1" dirty="0"/>
              <a:t>Inaugurated: 6 June 2025</a:t>
            </a:r>
            <a:br>
              <a:rPr lang="en-US" sz="2000" dirty="0"/>
            </a:br>
            <a:r>
              <a:rPr lang="en-US" sz="2000" dirty="0"/>
              <a:t>• Enables </a:t>
            </a:r>
            <a:r>
              <a:rPr lang="en-US" sz="2000" b="1" dirty="0"/>
              <a:t>all-weather, year-round rail connectivity</a:t>
            </a:r>
            <a:r>
              <a:rPr lang="en-US" sz="2000" dirty="0"/>
              <a:t> between Kashmir Valley and the rest of India</a:t>
            </a:r>
            <a:br>
              <a:rPr lang="en-US" sz="2000" dirty="0"/>
            </a:b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World’s Highest Railway Bridge — Chenab Bridge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• </a:t>
            </a:r>
            <a:r>
              <a:rPr lang="en-US" sz="2000" b="1" dirty="0"/>
              <a:t>Location:</a:t>
            </a:r>
            <a:r>
              <a:rPr lang="en-US" sz="2000" dirty="0"/>
              <a:t> Katra–Banihal section (USBRL)</a:t>
            </a:r>
            <a:br>
              <a:rPr lang="en-US" sz="2000" dirty="0"/>
            </a:br>
            <a:r>
              <a:rPr lang="en-US" sz="2000" dirty="0"/>
              <a:t>• </a:t>
            </a:r>
            <a:r>
              <a:rPr lang="en-US" sz="2000" b="1" dirty="0"/>
              <a:t>Height:</a:t>
            </a:r>
            <a:r>
              <a:rPr lang="en-US" sz="2000" dirty="0"/>
              <a:t> </a:t>
            </a:r>
            <a:r>
              <a:rPr lang="en-US" sz="2000" b="1" dirty="0"/>
              <a:t>359 </a:t>
            </a:r>
            <a:r>
              <a:rPr lang="en-US" sz="2000" b="1" dirty="0" err="1"/>
              <a:t>metres</a:t>
            </a:r>
            <a:r>
              <a:rPr lang="en-US" sz="2000" b="1" dirty="0"/>
              <a:t> above river bed</a:t>
            </a:r>
            <a:r>
              <a:rPr lang="en-US" sz="2000" dirty="0"/>
              <a:t> </a:t>
            </a:r>
            <a:r>
              <a:rPr lang="en-US" sz="2000" i="1" dirty="0"/>
              <a:t>(World’s highest railway bridge)</a:t>
            </a:r>
            <a:br>
              <a:rPr lang="en-US" sz="2000" dirty="0"/>
            </a:br>
            <a:r>
              <a:rPr lang="en-US" sz="2000" dirty="0"/>
              <a:t>• </a:t>
            </a:r>
            <a:r>
              <a:rPr lang="en-US" sz="2000" b="1" dirty="0"/>
              <a:t>Total length:</a:t>
            </a:r>
            <a:r>
              <a:rPr lang="en-US" sz="2000" dirty="0"/>
              <a:t> </a:t>
            </a:r>
            <a:r>
              <a:rPr lang="en-US" sz="2000" b="1" dirty="0"/>
              <a:t>1,315 </a:t>
            </a:r>
            <a:r>
              <a:rPr lang="en-US" sz="2000" b="1" dirty="0" err="1"/>
              <a:t>metres</a:t>
            </a:r>
            <a:br>
              <a:rPr lang="en-US" sz="2000" dirty="0"/>
            </a:br>
            <a:r>
              <a:rPr lang="en-US" sz="2000" dirty="0"/>
              <a:t>• </a:t>
            </a:r>
            <a:r>
              <a:rPr lang="en-US" sz="2000" b="1" dirty="0"/>
              <a:t>Main arch span:</a:t>
            </a:r>
            <a:r>
              <a:rPr lang="en-US" sz="2000" dirty="0"/>
              <a:t> </a:t>
            </a:r>
            <a:r>
              <a:rPr lang="en-US" sz="2000" b="1" dirty="0"/>
              <a:t>467 </a:t>
            </a:r>
            <a:r>
              <a:rPr lang="en-US" sz="2000" b="1" dirty="0" err="1"/>
              <a:t>metres</a:t>
            </a:r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E83B04-BC8A-65C5-B89C-FC10BB6EF9D5}"/>
              </a:ext>
            </a:extLst>
          </p:cNvPr>
          <p:cNvGrpSpPr/>
          <p:nvPr/>
        </p:nvGrpSpPr>
        <p:grpSpPr>
          <a:xfrm>
            <a:off x="165651" y="115597"/>
            <a:ext cx="2541730" cy="907246"/>
            <a:chOff x="192590" y="64221"/>
            <a:chExt cx="2541730" cy="90724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43F3CE1-515E-B793-391E-6FC66596A84F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3523C11-E381-04DC-A5F0-4B0153F15875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9" name="Group 5">
                <a:extLst>
                  <a:ext uri="{FF2B5EF4-FFF2-40B4-BE49-F238E27FC236}">
                    <a16:creationId xmlns:a16="http://schemas.microsoft.com/office/drawing/2014/main" id="{AF5A0333-0E9A-CACD-DEA2-0B12A77276F1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1" name="Freeform 6">
                  <a:extLst>
                    <a:ext uri="{FF2B5EF4-FFF2-40B4-BE49-F238E27FC236}">
                      <a16:creationId xmlns:a16="http://schemas.microsoft.com/office/drawing/2014/main" id="{BB61DFE6-3079-8EE0-6BC5-0F592D94B13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Freeform 7">
                  <a:extLst>
                    <a:ext uri="{FF2B5EF4-FFF2-40B4-BE49-F238E27FC236}">
                      <a16:creationId xmlns:a16="http://schemas.microsoft.com/office/drawing/2014/main" id="{C378D0D0-6AFC-9739-E550-29D7F32826CC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4F924B-1A4E-DF36-020C-65CDD5E1BBD8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>
                    <a:solidFill>
                      <a:schemeClr val="bg1"/>
                    </a:solidFill>
                  </a:rPr>
                  <a:t>Col R K Sinha’s</a:t>
                </a:r>
              </a:p>
              <a:p>
                <a:r>
                  <a:rPr lang="pt-BR" sz="1100" dirty="0">
                    <a:solidFill>
                      <a:schemeClr val="bg1"/>
                    </a:solidFill>
                  </a:rPr>
                  <a:t>GURUDEVAS SSB </a:t>
                </a:r>
              </a:p>
              <a:p>
                <a:r>
                  <a:rPr lang="pt-BR" sz="1100" dirty="0">
                    <a:solidFill>
                      <a:schemeClr val="bg1"/>
                    </a:solidFill>
                  </a:rPr>
                  <a:t>ACADEMY | Pune</a:t>
                </a:r>
              </a:p>
              <a:p>
                <a:r>
                  <a:rPr lang="en-US" sz="1100" b="1" dirty="0">
                    <a:solidFill>
                      <a:schemeClr val="bg1"/>
                    </a:solidFill>
                  </a:rPr>
                  <a:t>9890888414/8625888414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3240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ande Bharat Express - Wikipedia">
            <a:extLst>
              <a:ext uri="{FF2B5EF4-FFF2-40B4-BE49-F238E27FC236}">
                <a16:creationId xmlns:a16="http://schemas.microsoft.com/office/drawing/2014/main" id="{A917CBA5-85EA-5EE6-3BC3-AAA98DC95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 r="48406"/>
          <a:stretch>
            <a:fillRect/>
          </a:stretch>
        </p:blipFill>
        <p:spPr bwMode="auto">
          <a:xfrm>
            <a:off x="20" y="-2"/>
            <a:ext cx="4057627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557" y="833152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 dirty="0"/>
              <a:t>Vande Bharat &amp; Rail </a:t>
            </a:r>
            <a:r>
              <a:rPr lang="en-US" sz="3500" dirty="0" err="1"/>
              <a:t>Modernisation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7646" y="2285999"/>
            <a:ext cx="5086353" cy="457200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Vande Bharat Trains (Semi-High-Speed Rail)</a:t>
            </a:r>
            <a:br>
              <a:rPr lang="en-US" sz="2000" dirty="0"/>
            </a:br>
            <a:r>
              <a:rPr lang="en-US" sz="2000" dirty="0"/>
              <a:t>• </a:t>
            </a:r>
            <a:r>
              <a:rPr lang="en-US" sz="2000" b="1" dirty="0"/>
              <a:t>136 Vande Bharat services operational</a:t>
            </a:r>
            <a:r>
              <a:rPr lang="en-US" sz="2000" dirty="0"/>
              <a:t> as of</a:t>
            </a:r>
            <a:br>
              <a:rPr lang="en-US" sz="2000" dirty="0"/>
            </a:br>
            <a:r>
              <a:rPr lang="en-US" sz="2000" b="1" dirty="0"/>
              <a:t>26 December 2024 (official Indian Railways figure)</a:t>
            </a:r>
            <a:br>
              <a:rPr lang="en-US" sz="2000" dirty="0"/>
            </a:br>
            <a:r>
              <a:rPr lang="en-US" sz="2000" dirty="0"/>
              <a:t>• Expanded to </a:t>
            </a:r>
            <a:r>
              <a:rPr lang="en-US" sz="2000" b="1" dirty="0"/>
              <a:t>~150 services by August 2025</a:t>
            </a:r>
            <a:r>
              <a:rPr lang="en-US" sz="2000" dirty="0"/>
              <a:t> through additional flag-offs</a:t>
            </a:r>
          </a:p>
          <a:p>
            <a:pPr>
              <a:lnSpc>
                <a:spcPct val="90000"/>
              </a:lnSpc>
            </a:pPr>
            <a:r>
              <a:rPr lang="en-US" sz="2000" b="1" dirty="0"/>
              <a:t>Semi-High-Speed / High-Speed Rail Progress</a:t>
            </a:r>
            <a:br>
              <a:rPr lang="en-US" sz="2000" dirty="0"/>
            </a:br>
            <a:r>
              <a:rPr lang="en-US" sz="2000" dirty="0"/>
              <a:t>• </a:t>
            </a:r>
            <a:r>
              <a:rPr lang="en-US" sz="2000" b="1" dirty="0"/>
              <a:t>2,138 km</a:t>
            </a:r>
            <a:r>
              <a:rPr lang="en-US" sz="2000" dirty="0"/>
              <a:t> of high-speed rail corridors operational</a:t>
            </a:r>
            <a:br>
              <a:rPr lang="en-US" sz="2000" dirty="0"/>
            </a:br>
            <a:r>
              <a:rPr lang="en-US" sz="2000" dirty="0"/>
              <a:t>• Mumbai–Ahmedabad High-Speed Rail project:</a:t>
            </a:r>
            <a:br>
              <a:rPr lang="en-US" sz="2000" dirty="0"/>
            </a:br>
            <a:r>
              <a:rPr lang="en-US" sz="2000" b="1" dirty="0"/>
              <a:t>~300 km of viaduct completed by mid-2025</a:t>
            </a: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B1D4B6-2B89-FB27-C36E-B08E3BB2489C}"/>
              </a:ext>
            </a:extLst>
          </p:cNvPr>
          <p:cNvGrpSpPr/>
          <p:nvPr/>
        </p:nvGrpSpPr>
        <p:grpSpPr>
          <a:xfrm>
            <a:off x="4089841" y="115597"/>
            <a:ext cx="2541730" cy="907246"/>
            <a:chOff x="192590" y="64221"/>
            <a:chExt cx="2541730" cy="90724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9AE59B-7967-4771-D4EA-F51C6F3FE4AE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32" y="64221"/>
              <a:ext cx="0" cy="85341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9EB859-03D4-CC96-283B-011A7DAC9613}"/>
                </a:ext>
              </a:extLst>
            </p:cNvPr>
            <p:cNvGrpSpPr/>
            <p:nvPr/>
          </p:nvGrpSpPr>
          <p:grpSpPr>
            <a:xfrm>
              <a:off x="192590" y="64221"/>
              <a:ext cx="2541730" cy="907246"/>
              <a:chOff x="192590" y="64221"/>
              <a:chExt cx="2541730" cy="907246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76B479D2-D236-5EF6-B751-0EC5DEFA9AFF}"/>
                  </a:ext>
                </a:extLst>
              </p:cNvPr>
              <p:cNvGrpSpPr/>
              <p:nvPr/>
            </p:nvGrpSpPr>
            <p:grpSpPr>
              <a:xfrm>
                <a:off x="192590" y="64221"/>
                <a:ext cx="748705" cy="907246"/>
                <a:chOff x="0" y="0"/>
                <a:chExt cx="3042041" cy="3807368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03501D52-93AD-B2BC-B797-E3AD0B4CDD3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42041" cy="3807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041" h="3807368">
                      <a:moveTo>
                        <a:pt x="0" y="0"/>
                      </a:moveTo>
                      <a:lnTo>
                        <a:pt x="3042041" y="0"/>
                      </a:lnTo>
                      <a:lnTo>
                        <a:pt x="3042041" y="3807368"/>
                      </a:lnTo>
                      <a:lnTo>
                        <a:pt x="0" y="38073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 t="-329" b="-329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Freeform 7">
                  <a:extLst>
                    <a:ext uri="{FF2B5EF4-FFF2-40B4-BE49-F238E27FC236}">
                      <a16:creationId xmlns:a16="http://schemas.microsoft.com/office/drawing/2014/main" id="{04B890F9-9B8B-DDC2-2879-9F2AB57FD18A}"/>
                    </a:ext>
                  </a:extLst>
                </p:cNvPr>
                <p:cNvSpPr/>
                <p:nvPr/>
              </p:nvSpPr>
              <p:spPr>
                <a:xfrm>
                  <a:off x="203628" y="431715"/>
                  <a:ext cx="2634785" cy="2579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4785" h="2579590">
                      <a:moveTo>
                        <a:pt x="0" y="0"/>
                      </a:moveTo>
                      <a:lnTo>
                        <a:pt x="2634785" y="0"/>
                      </a:lnTo>
                      <a:lnTo>
                        <a:pt x="2634785" y="2579589"/>
                      </a:lnTo>
                      <a:lnTo>
                        <a:pt x="0" y="25795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745" t="-3661" r="-745"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AA6C6E-7731-A2CA-29B0-51EAE186153B}"/>
                  </a:ext>
                </a:extLst>
              </p:cNvPr>
              <p:cNvSpPr txBox="1"/>
              <p:nvPr/>
            </p:nvSpPr>
            <p:spPr>
              <a:xfrm>
                <a:off x="1047564" y="133123"/>
                <a:ext cx="16867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100" dirty="0"/>
                  <a:t>Col R K Sinha’s</a:t>
                </a:r>
              </a:p>
              <a:p>
                <a:r>
                  <a:rPr lang="pt-BR" sz="1100" dirty="0"/>
                  <a:t>GURUDEVAS SSB </a:t>
                </a:r>
              </a:p>
              <a:p>
                <a:r>
                  <a:rPr lang="pt-BR" sz="1100" dirty="0"/>
                  <a:t>ACADEMY | Pune</a:t>
                </a:r>
              </a:p>
              <a:p>
                <a:r>
                  <a:rPr lang="en-US" sz="1100" b="1" dirty="0"/>
                  <a:t>9890888414/8625888414</a:t>
                </a:r>
                <a:endParaRPr lang="en-US" sz="1100" dirty="0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1901</Words>
  <Application>Microsoft Office PowerPoint</Application>
  <PresentationFormat>On-screen Show (4:3)</PresentationFormat>
  <Paragraphs>198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Aldhabi</vt:lpstr>
      <vt:lpstr>Aptos</vt:lpstr>
      <vt:lpstr>Arial</vt:lpstr>
      <vt:lpstr>Avenir Next LT Pro</vt:lpstr>
      <vt:lpstr>Calibri</vt:lpstr>
      <vt:lpstr>Office Theme</vt:lpstr>
      <vt:lpstr>India’s Major Achievements — 2025 (With Statistics)</vt:lpstr>
      <vt:lpstr>Economy &amp; Growth</vt:lpstr>
      <vt:lpstr>PowerPoint Presentation</vt:lpstr>
      <vt:lpstr>Manufacturing &amp; Infrastructure</vt:lpstr>
      <vt:lpstr>Manufacturing &amp; Infrastructure</vt:lpstr>
      <vt:lpstr>PowerPoint Presentation</vt:lpstr>
      <vt:lpstr>PowerPoint Presentation</vt:lpstr>
      <vt:lpstr>PowerPoint Presentation</vt:lpstr>
      <vt:lpstr>Vande Bharat &amp; Rail Modernisation</vt:lpstr>
      <vt:lpstr>Logistics &amp; Transport Efficiency</vt:lpstr>
      <vt:lpstr>Startup Ecosystem &amp; Innovation</vt:lpstr>
      <vt:lpstr>Foreign Investment &amp; Global Confidence</vt:lpstr>
      <vt:lpstr>Good Governance &amp; Policy Reforms</vt:lpstr>
      <vt:lpstr>PowerPoint Presentation</vt:lpstr>
      <vt:lpstr>PowerPoint Presentation</vt:lpstr>
      <vt:lpstr>PowerPoint Presentation</vt:lpstr>
      <vt:lpstr>Defence &amp; Strategic Capability</vt:lpstr>
      <vt:lpstr>PowerPoint Presentation</vt:lpstr>
      <vt:lpstr>PowerPoint Presentation</vt:lpstr>
      <vt:lpstr>PowerPoint Presentation</vt:lpstr>
      <vt:lpstr>Space &amp; Advanced Technology (2025)</vt:lpstr>
      <vt:lpstr>Historic Space Milestones (2025)</vt:lpstr>
      <vt:lpstr>India’s Global Image (2025)</vt:lpstr>
      <vt:lpstr>Final Message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Admin</cp:lastModifiedBy>
  <cp:revision>6</cp:revision>
  <dcterms:created xsi:type="dcterms:W3CDTF">2013-01-27T09:14:16Z</dcterms:created>
  <dcterms:modified xsi:type="dcterms:W3CDTF">2026-01-12T04:06:32Z</dcterms:modified>
  <cp:category/>
</cp:coreProperties>
</file>